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662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A19AC023-856A-467E-8526-3A3E5D2CDECB}" styleName="Normal Style 2 - Accent 3">
    <a:tblBg>
      <a:effectRef idx="1">
        <a:schemeClr val="dk1"/>
      </a:effectRef>
    </a:tblBg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10000"/>
              <a:satMod val="53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30000"/>
              <a:satMod val="33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20000"/>
              <a:satMod val="73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>
              <a:alpha val="90000"/>
              <a:satMod val="150000"/>
            </a:schemeClr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>
              <a:alpha val="90000"/>
              <a:satMod val="150000"/>
            </a:schemeClr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>
              <a:alpha val="50000"/>
              <a:satMod val="630000"/>
            </a:schemeClr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>
              <a:shade val="50000"/>
              <a:satMod val="230000"/>
            </a:schemeClr>
          </a:solidFill>
        </a:fill>
      </a:tcStyle>
    </a:firstRow>
  </a:tblStyle>
  <a:tblStyle styleId="{138F972D-3A02-497A-9D08-DF27CF173CB4}" styleName="Generic Style 1- Body/Background Dark Color 1">
    <a:tblBg>
      <a:fillRef idx="2">
        <a:schemeClr val="dk1"/>
      </a:fillRef>
      <a:effectRef idx="2">
        <a:schemeClr val="dk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  <a:top>
            <a:lnRef idx="1">
              <a:schemeClr val="dk1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dk1">
                  <a:shade val="61000"/>
                  <a:satMod val="130000"/>
                </a:schemeClr>
              </a:gs>
              <a:gs pos="50000">
                <a:schemeClr val="dk1">
                  <a:shade val="93000"/>
                  <a:satMod val="130000"/>
                </a:schemeClr>
              </a:gs>
              <a:gs pos="100000">
                <a:schemeClr val="dk1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FFB25835-44F2-4F93-A022-F0F85589D6E3}" styleName="Generic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Ref idx="1">
              <a:schemeClr val="l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7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lt1"/>
            </a:lnRef>
          </a:top>
          <a:bottom>
            <a:lnRef idx="1">
              <a:schemeClr val="lt1"/>
            </a:lnRef>
          </a:bottom>
        </a:tcBdr>
        <a:fill>
          <a:solidFill>
            <a:schemeClr val="accent3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  <a:right>
            <a:lnRef idx="1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lt1"/>
            </a:lnRef>
          </a:left>
          <a:right>
            <a:lnRef idx="2">
              <a:schemeClr val="lt1"/>
            </a:lnRef>
          </a:right>
          <a:top>
            <a:lnRef idx="1">
              <a:schemeClr val="lt1"/>
            </a:lnRef>
          </a:top>
          <a:bottom>
            <a:lnRef idx="1">
              <a:schemeClr val="lt1"/>
            </a:lnRef>
          </a:bottom>
          <a:insideH>
            <a:lnRef idx="1">
              <a:schemeClr val="l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lt1"/>
            </a:lnRef>
          </a:left>
          <a:right>
            <a:lnRef idx="1">
              <a:schemeClr val="lt1"/>
            </a:lnRef>
          </a:right>
          <a:top>
            <a:lnRef idx="2">
              <a:schemeClr val="l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3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gradFill rotWithShape="1">
            <a:gsLst>
              <a:gs pos="0">
                <a:schemeClr val="accent3">
                  <a:shade val="61000"/>
                  <a:satMod val="130000"/>
                </a:schemeClr>
              </a:gs>
              <a:gs pos="5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9000"/>
                  <a:satMod val="135000"/>
                </a:schemeClr>
              </a:gs>
            </a:gsLst>
            <a:lin ang="16200000" scaled="0"/>
          </a:gradFill>
        </a:fill>
      </a:tcStyle>
    </a:firstRow>
  </a:tblStyle>
  <a:tblStyle styleId="{42320776-619C-4BAB-845C-80F7B59164DB}" styleName="Generic Style 2- Body/Background Dark Color 1">
    <a:tblBg>
      <a:fillRef idx="3">
        <a:schemeClr val="lt1"/>
      </a:fillRef>
      <a:effectRef idx="3">
        <a:schemeClr val="l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lt1">
                <a:tint val="50000"/>
              </a:schemeClr>
            </a:lnRef>
          </a:left>
          <a:right>
            <a:lnRef idx="1">
              <a:schemeClr val="lt1">
                <a:tint val="50000"/>
              </a:schemeClr>
            </a:lnRef>
          </a:right>
          <a:top>
            <a:lnRef idx="1">
              <a:schemeClr val="lt1">
                <a:tint val="50000"/>
              </a:schemeClr>
            </a:lnRef>
          </a:top>
          <a:bottom>
            <a:lnRef idx="1">
              <a:schemeClr val="lt1">
                <a:tint val="50000"/>
              </a:schemeClr>
            </a:lnRef>
          </a:bottom>
          <a:insideH>
            <a:lnRef idx="0">
              <a:schemeClr val="dk1"/>
            </a:lnRef>
          </a:insideH>
          <a:insideV>
            <a:lnRef idx="0">
              <a:schemeClr val="dk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>
        <a:fontRef idx="minor">
          <a:schemeClr val="dk1"/>
        </a:fontRef>
      </a:tcTxStyle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0">
              <a:schemeClr val="lt1"/>
            </a:lnRef>
          </a:top>
        </a:tcBdr>
        <a:fill>
          <a:solidFill>
            <a:schemeClr val="lt1">
              <a:shade val="60000"/>
            </a:schemeClr>
          </a:solidFill>
        </a:fill>
      </a:tcStyle>
    </a:lastRow>
    <a:seCell>
      <a:tcTxStyle/>
      <a:tcStyle>
        <a:tcBdr>
          <a:left>
            <a:lnRef idx="2">
              <a:schemeClr val="lt1"/>
            </a:lnRef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Ref idx="2">
              <a:schemeClr val="lt1"/>
            </a:lnRef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0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 horzBarState="maximized">
    <p:restoredLeft sz="12579"/>
    <p:restoredTop sz="74014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presProps" Target="presProps.xml"  /><Relationship Id="rId68" Type="http://schemas.openxmlformats.org/officeDocument/2006/relationships/viewProps" Target="viewProps.xml"  /><Relationship Id="rId69" Type="http://schemas.openxmlformats.org/officeDocument/2006/relationships/theme" Target="theme/theme1.xml"  /><Relationship Id="rId7" Type="http://schemas.openxmlformats.org/officeDocument/2006/relationships/slide" Target="slides/slide4.xml"  /><Relationship Id="rId70" Type="http://schemas.openxmlformats.org/officeDocument/2006/relationships/tableStyles" Target="tableStyles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2022-10-11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ctr"/>
          <a:lstStyle>
            <a:lvl1pPr marL="0" indent="0" algn="r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xmlns:mc="http://schemas.openxmlformats.org/markup-compatibility/2006" xmlns:hp="http://schemas.haansoft.com/office/presentation/8.0" kumimoji="0" sz="1600" b="0" i="0" u="none" strike="noStrike" cap="none" normalizeH="0" mc:Ignorable="hp" hp:hslEmbossed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600">
                <a:solidFill>
                  <a:schemeClr val="dk1"/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mc="http://schemas.openxmlformats.org/markup-compatibility/2006" xmlns:hp="http://schemas.haansoft.com/office/presentation/8.0" mc:Ignorable="hp" hp:hslDur="500"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3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Relationship Id="rId7" Type="http://schemas.openxmlformats.org/officeDocument/2006/relationships/image" Target="../media/image37.png"  /><Relationship Id="rId8" Type="http://schemas.openxmlformats.org/officeDocument/2006/relationships/image" Target="../media/image38.png"  /><Relationship Id="rId9" Type="http://schemas.openxmlformats.org/officeDocument/2006/relationships/image" Target="../media/image3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Relationship Id="rId6" Type="http://schemas.openxmlformats.org/officeDocument/2006/relationships/image" Target="../media/image5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Relationship Id="rId6" Type="http://schemas.openxmlformats.org/officeDocument/2006/relationships/image" Target="../media/image58.png"  /><Relationship Id="rId7" Type="http://schemas.openxmlformats.org/officeDocument/2006/relationships/image" Target="../media/image5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10" Type="http://schemas.openxmlformats.org/officeDocument/2006/relationships/image" Target="../media/image67.png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Relationship Id="rId6" Type="http://schemas.openxmlformats.org/officeDocument/2006/relationships/image" Target="../media/image63.png"  /><Relationship Id="rId7" Type="http://schemas.openxmlformats.org/officeDocument/2006/relationships/image" Target="../media/image64.png"  /><Relationship Id="rId8" Type="http://schemas.openxmlformats.org/officeDocument/2006/relationships/image" Target="../media/image65.png"  /><Relationship Id="rId9" Type="http://schemas.openxmlformats.org/officeDocument/2006/relationships/image" Target="../media/image6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0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Relationship Id="rId5" Type="http://schemas.openxmlformats.org/officeDocument/2006/relationships/image" Target="../media/image7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4.png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Relationship Id="rId5" Type="http://schemas.openxmlformats.org/officeDocument/2006/relationships/image" Target="../media/image77.png"  /><Relationship Id="rId6" Type="http://schemas.openxmlformats.org/officeDocument/2006/relationships/image" Target="../media/image78.png"  /><Relationship Id="rId7" Type="http://schemas.openxmlformats.org/officeDocument/2006/relationships/image" Target="../media/image79.png"  /><Relationship Id="rId8" Type="http://schemas.openxmlformats.org/officeDocument/2006/relationships/image" Target="../media/image8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5.png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Relationship Id="rId5" Type="http://schemas.openxmlformats.org/officeDocument/2006/relationships/image" Target="../media/image8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Relationship Id="rId4" Type="http://schemas.openxmlformats.org/officeDocument/2006/relationships/image" Target="../media/image91.png"  /><Relationship Id="rId5" Type="http://schemas.openxmlformats.org/officeDocument/2006/relationships/image" Target="../media/image92.png"  /><Relationship Id="rId6" Type="http://schemas.openxmlformats.org/officeDocument/2006/relationships/image" Target="../media/image9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4.png"  /><Relationship Id="rId3" Type="http://schemas.openxmlformats.org/officeDocument/2006/relationships/image" Target="../media/image95.png"  /><Relationship Id="rId4" Type="http://schemas.openxmlformats.org/officeDocument/2006/relationships/image" Target="../media/image9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7.png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Relationship Id="rId5" Type="http://schemas.openxmlformats.org/officeDocument/2006/relationships/image" Target="../media/image100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1.png"  /><Relationship Id="rId3" Type="http://schemas.openxmlformats.org/officeDocument/2006/relationships/image" Target="../media/image102.png"  /><Relationship Id="rId4" Type="http://schemas.openxmlformats.org/officeDocument/2006/relationships/image" Target="../media/image10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4.png"  /><Relationship Id="rId3" Type="http://schemas.openxmlformats.org/officeDocument/2006/relationships/image" Target="../media/image105.png"  /><Relationship Id="rId4" Type="http://schemas.openxmlformats.org/officeDocument/2006/relationships/image" Target="../media/image10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7.png"  /><Relationship Id="rId3" Type="http://schemas.openxmlformats.org/officeDocument/2006/relationships/image" Target="../media/image108.png"  /><Relationship Id="rId4" Type="http://schemas.openxmlformats.org/officeDocument/2006/relationships/image" Target="../media/image109.png"  /><Relationship Id="rId5" Type="http://schemas.openxmlformats.org/officeDocument/2006/relationships/image" Target="../media/image110.png"  /><Relationship Id="rId6" Type="http://schemas.openxmlformats.org/officeDocument/2006/relationships/image" Target="../media/image111.png"  /><Relationship Id="rId7" Type="http://schemas.openxmlformats.org/officeDocument/2006/relationships/image" Target="../media/image11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3.png"  /><Relationship Id="rId3" Type="http://schemas.openxmlformats.org/officeDocument/2006/relationships/image" Target="../media/image114.png"  /><Relationship Id="rId4" Type="http://schemas.openxmlformats.org/officeDocument/2006/relationships/image" Target="../media/image115.png"  /><Relationship Id="rId5" Type="http://schemas.openxmlformats.org/officeDocument/2006/relationships/image" Target="../media/image116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7.png"  /><Relationship Id="rId3" Type="http://schemas.openxmlformats.org/officeDocument/2006/relationships/image" Target="../media/image118.png"  /><Relationship Id="rId4" Type="http://schemas.openxmlformats.org/officeDocument/2006/relationships/image" Target="../media/image119.png"  /><Relationship Id="rId5" Type="http://schemas.openxmlformats.org/officeDocument/2006/relationships/image" Target="../media/image120.png"  /><Relationship Id="rId6" Type="http://schemas.openxmlformats.org/officeDocument/2006/relationships/image" Target="../media/image12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2.png"  /><Relationship Id="rId3" Type="http://schemas.openxmlformats.org/officeDocument/2006/relationships/image" Target="../media/image123.png"  /><Relationship Id="rId4" Type="http://schemas.openxmlformats.org/officeDocument/2006/relationships/image" Target="../media/image124.png"  /><Relationship Id="rId5" Type="http://schemas.openxmlformats.org/officeDocument/2006/relationships/image" Target="../media/image125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6.png"  /><Relationship Id="rId3" Type="http://schemas.openxmlformats.org/officeDocument/2006/relationships/image" Target="../media/image127.png"  /><Relationship Id="rId4" Type="http://schemas.openxmlformats.org/officeDocument/2006/relationships/image" Target="../media/image128.png"  /><Relationship Id="rId5" Type="http://schemas.openxmlformats.org/officeDocument/2006/relationships/image" Target="../media/image129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0.png"  /><Relationship Id="rId3" Type="http://schemas.openxmlformats.org/officeDocument/2006/relationships/image" Target="../media/image131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2.png"  /><Relationship Id="rId3" Type="http://schemas.openxmlformats.org/officeDocument/2006/relationships/image" Target="../media/image133.png"  /><Relationship Id="rId4" Type="http://schemas.openxmlformats.org/officeDocument/2006/relationships/image" Target="../media/image134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5.png"  /><Relationship Id="rId3" Type="http://schemas.openxmlformats.org/officeDocument/2006/relationships/image" Target="../media/image136.png"  /><Relationship Id="rId4" Type="http://schemas.openxmlformats.org/officeDocument/2006/relationships/image" Target="../media/image137.png"  /><Relationship Id="rId5" Type="http://schemas.openxmlformats.org/officeDocument/2006/relationships/image" Target="../media/image13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9.png"  /><Relationship Id="rId3" Type="http://schemas.openxmlformats.org/officeDocument/2006/relationships/image" Target="../media/image140.png"  /><Relationship Id="rId4" Type="http://schemas.openxmlformats.org/officeDocument/2006/relationships/image" Target="../media/image14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2.png"  /><Relationship Id="rId3" Type="http://schemas.openxmlformats.org/officeDocument/2006/relationships/image" Target="../media/image143.png"  /><Relationship Id="rId4" Type="http://schemas.openxmlformats.org/officeDocument/2006/relationships/image" Target="../media/image14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5.png"  /><Relationship Id="rId3" Type="http://schemas.openxmlformats.org/officeDocument/2006/relationships/image" Target="../media/image146.png"  /><Relationship Id="rId4" Type="http://schemas.openxmlformats.org/officeDocument/2006/relationships/image" Target="../media/image147.png"  /><Relationship Id="rId5" Type="http://schemas.openxmlformats.org/officeDocument/2006/relationships/image" Target="../media/image148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9.png"  /><Relationship Id="rId3" Type="http://schemas.openxmlformats.org/officeDocument/2006/relationships/image" Target="../media/image150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51.png"  /><Relationship Id="rId3" Type="http://schemas.openxmlformats.org/officeDocument/2006/relationships/image" Target="../media/image152.png"  /><Relationship Id="rId4" Type="http://schemas.openxmlformats.org/officeDocument/2006/relationships/image" Target="../media/image146.png"  /><Relationship Id="rId5" Type="http://schemas.openxmlformats.org/officeDocument/2006/relationships/image" Target="../media/image153.png"  /><Relationship Id="rId6" Type="http://schemas.openxmlformats.org/officeDocument/2006/relationships/image" Target="../media/image154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55.png"  /><Relationship Id="rId3" Type="http://schemas.openxmlformats.org/officeDocument/2006/relationships/image" Target="../media/image156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57.png"  /><Relationship Id="rId3" Type="http://schemas.openxmlformats.org/officeDocument/2006/relationships/image" Target="../media/image158.png"  /><Relationship Id="rId4" Type="http://schemas.openxmlformats.org/officeDocument/2006/relationships/image" Target="../media/image159.png"  /><Relationship Id="rId5" Type="http://schemas.openxmlformats.org/officeDocument/2006/relationships/image" Target="../media/image160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57.png"  /><Relationship Id="rId3" Type="http://schemas.openxmlformats.org/officeDocument/2006/relationships/image" Target="../media/image158.png"  /><Relationship Id="rId4" Type="http://schemas.openxmlformats.org/officeDocument/2006/relationships/image" Target="../media/image161.png"  /><Relationship Id="rId5" Type="http://schemas.openxmlformats.org/officeDocument/2006/relationships/image" Target="../media/image16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63.png"  /><Relationship Id="rId3" Type="http://schemas.openxmlformats.org/officeDocument/2006/relationships/image" Target="../media/image164.png"  /><Relationship Id="rId4" Type="http://schemas.openxmlformats.org/officeDocument/2006/relationships/image" Target="../media/image165.png"  /><Relationship Id="rId5" Type="http://schemas.openxmlformats.org/officeDocument/2006/relationships/image" Target="../media/image166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67.png"  /><Relationship Id="rId3" Type="http://schemas.openxmlformats.org/officeDocument/2006/relationships/image" Target="../media/image168.png"  /><Relationship Id="rId4" Type="http://schemas.openxmlformats.org/officeDocument/2006/relationships/image" Target="../media/image169.png"  /><Relationship Id="rId5" Type="http://schemas.openxmlformats.org/officeDocument/2006/relationships/image" Target="../media/image170.png"  /><Relationship Id="rId6" Type="http://schemas.openxmlformats.org/officeDocument/2006/relationships/image" Target="../media/image171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72.png"  /><Relationship Id="rId3" Type="http://schemas.openxmlformats.org/officeDocument/2006/relationships/image" Target="../media/image173.png"  /><Relationship Id="rId4" Type="http://schemas.openxmlformats.org/officeDocument/2006/relationships/image" Target="../media/image17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75.png"  /><Relationship Id="rId3" Type="http://schemas.openxmlformats.org/officeDocument/2006/relationships/image" Target="../media/image176.png"  /><Relationship Id="rId4" Type="http://schemas.openxmlformats.org/officeDocument/2006/relationships/image" Target="../media/image177.png"  /><Relationship Id="rId5" Type="http://schemas.openxmlformats.org/officeDocument/2006/relationships/image" Target="../media/image178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79.png"  /><Relationship Id="rId3" Type="http://schemas.openxmlformats.org/officeDocument/2006/relationships/image" Target="../media/image180.png"  /><Relationship Id="rId4" Type="http://schemas.openxmlformats.org/officeDocument/2006/relationships/image" Target="../media/image181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82.png"  /><Relationship Id="rId3" Type="http://schemas.openxmlformats.org/officeDocument/2006/relationships/image" Target="../media/image183.png"  /><Relationship Id="rId4" Type="http://schemas.openxmlformats.org/officeDocument/2006/relationships/image" Target="../media/image184.png"  /><Relationship Id="rId5" Type="http://schemas.openxmlformats.org/officeDocument/2006/relationships/image" Target="../media/image185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86.png"  /><Relationship Id="rId3" Type="http://schemas.openxmlformats.org/officeDocument/2006/relationships/image" Target="../media/image187.png"  /><Relationship Id="rId4" Type="http://schemas.openxmlformats.org/officeDocument/2006/relationships/image" Target="../media/image188.png"  /><Relationship Id="rId5" Type="http://schemas.openxmlformats.org/officeDocument/2006/relationships/image" Target="../media/image189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90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91.png"  /><Relationship Id="rId3" Type="http://schemas.openxmlformats.org/officeDocument/2006/relationships/image" Target="../media/image192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93.png"  /><Relationship Id="rId3" Type="http://schemas.openxmlformats.org/officeDocument/2006/relationships/image" Target="../media/image194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95.png"  /><Relationship Id="rId3" Type="http://schemas.openxmlformats.org/officeDocument/2006/relationships/image" Target="../media/image196.png"  /><Relationship Id="rId4" Type="http://schemas.openxmlformats.org/officeDocument/2006/relationships/image" Target="../media/image197.png"  /><Relationship Id="rId5" Type="http://schemas.openxmlformats.org/officeDocument/2006/relationships/image" Target="../media/image198.png"  /><Relationship Id="rId6" Type="http://schemas.openxmlformats.org/officeDocument/2006/relationships/image" Target="../media/image199.png"  /><Relationship Id="rId7" Type="http://schemas.openxmlformats.org/officeDocument/2006/relationships/image" Target="../media/image200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01.png"  /><Relationship Id="rId3" Type="http://schemas.openxmlformats.org/officeDocument/2006/relationships/image" Target="../media/image20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openxmlformats.org/officeDocument/2006/relationships/image" Target="../media/image13.png"  /><Relationship Id="rId9" Type="http://schemas.openxmlformats.org/officeDocument/2006/relationships/image" Target="../media/image14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03.png"  /><Relationship Id="rId3" Type="http://schemas.openxmlformats.org/officeDocument/2006/relationships/image" Target="../media/image204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05.png"  /><Relationship Id="rId3" Type="http://schemas.openxmlformats.org/officeDocument/2006/relationships/image" Target="../media/image206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07.png"  /><Relationship Id="rId3" Type="http://schemas.openxmlformats.org/officeDocument/2006/relationships/image" Target="../media/image208.png"  /><Relationship Id="rId4" Type="http://schemas.openxmlformats.org/officeDocument/2006/relationships/image" Target="../media/image209.png"  /><Relationship Id="rId5" Type="http://schemas.openxmlformats.org/officeDocument/2006/relationships/image" Target="../media/image210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/>
          <p:nvPr/>
        </p:nvSpPr>
        <p:spPr>
          <a:xfrm>
            <a:off x="0" y="5943600"/>
            <a:ext cx="12192000" cy="914400"/>
          </a:xfrm>
          <a:prstGeom prst="pieWedge">
            <a:avLst/>
          </a:prstGeom>
          <a:solidFill>
            <a:srgbClr val="c0cde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1977837" y="1516997"/>
            <a:ext cx="3127675" cy="158372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800"/>
              <a:t>PROJECT 1</a:t>
            </a:r>
            <a:endParaRPr lang="en-US" altLang="ko-KR" sz="4800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 sz="3200"/>
              <a:t>Network &amp; Server</a:t>
            </a:r>
            <a:endParaRPr lang="en-US" altLang="ko-KR" sz="3200"/>
          </a:p>
        </p:txBody>
      </p:sp>
      <p:sp>
        <p:nvSpPr>
          <p:cNvPr id="5" name=""/>
          <p:cNvSpPr txBox="1"/>
          <p:nvPr/>
        </p:nvSpPr>
        <p:spPr>
          <a:xfrm>
            <a:off x="10686675" y="6220777"/>
            <a:ext cx="901067" cy="3600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김소영</a:t>
            </a:r>
            <a:endParaRPr lang="ko-KR" altLang="en-US"/>
          </a:p>
        </p:txBody>
      </p:sp>
      <p:cxnSp>
        <p:nvCxnSpPr>
          <p:cNvPr id="15" name=""/>
          <p:cNvCxnSpPr/>
          <p:nvPr/>
        </p:nvCxnSpPr>
        <p:spPr>
          <a:xfrm>
            <a:off x="1731308" y="1334903"/>
            <a:ext cx="4364692" cy="0"/>
          </a:xfrm>
          <a:prstGeom prst="line">
            <a:avLst/>
          </a:prstGeom>
          <a:ln w="28575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"/>
          <p:cNvCxnSpPr/>
          <p:nvPr/>
        </p:nvCxnSpPr>
        <p:spPr>
          <a:xfrm>
            <a:off x="1731308" y="3299631"/>
            <a:ext cx="4364692" cy="0"/>
          </a:xfrm>
          <a:prstGeom prst="line">
            <a:avLst/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3" y="998220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35321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Ether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channel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조회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sp>
        <p:nvSpPr>
          <p:cNvPr id="9" name=""/>
          <p:cNvSpPr txBox="1"/>
          <p:nvPr/>
        </p:nvSpPr>
        <p:spPr>
          <a:xfrm>
            <a:off x="1478085" y="1180376"/>
            <a:ext cx="937455" cy="446494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DSW1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46883" y="1626870"/>
            <a:ext cx="3803171" cy="1802130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>
            <a:off x="1452150" y="3735916"/>
            <a:ext cx="963390" cy="45317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ASW1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614075" y="4182410"/>
            <a:ext cx="3935798" cy="1866198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6612504" y="3108609"/>
            <a:ext cx="4969894" cy="642336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en-US" altLang="ko-KR">
                <a:latin typeface="맑은 고딕"/>
              </a:rPr>
              <a:t>show etherchannel summury</a:t>
            </a:r>
            <a:r>
              <a:rPr lang="ko-KR" altLang="en-US">
                <a:latin typeface="맑은 고딕"/>
              </a:rPr>
              <a:t>로 조회 가능</a:t>
            </a:r>
            <a:endParaRPr lang="ko-KR" altLang="en-US">
              <a:latin typeface="맑은 고딕"/>
            </a:endParaRPr>
          </a:p>
          <a:p>
            <a:pPr marL="0" indent="0">
              <a:buFont typeface="Arial"/>
              <a:buNone/>
              <a:defRPr/>
            </a:pPr>
            <a:r>
              <a:rPr lang="ko-KR" altLang="en-US">
                <a:latin typeface="맑은 고딕"/>
              </a:rPr>
              <a:t>     </a:t>
            </a:r>
            <a:r>
              <a:rPr lang="en-US" altLang="ko-KR">
                <a:latin typeface="맑은 고딕"/>
              </a:rPr>
              <a:t>(</a:t>
            </a:r>
            <a:r>
              <a:rPr lang="ko-KR" altLang="en-US">
                <a:latin typeface="맑은 고딕"/>
              </a:rPr>
              <a:t>확인시 </a:t>
            </a:r>
            <a:r>
              <a:rPr lang="en-US" altLang="ko-KR">
                <a:latin typeface="맑은 고딕"/>
              </a:rPr>
              <a:t>‘su’</a:t>
            </a:r>
            <a:r>
              <a:rPr lang="ko-KR" altLang="en-US">
                <a:latin typeface="맑은 고딕"/>
              </a:rPr>
              <a:t>가 정상 동작</a:t>
            </a:r>
            <a:r>
              <a:rPr lang="en-US" altLang="ko-KR">
                <a:latin typeface="맑은 고딕"/>
              </a:rPr>
              <a:t>)</a:t>
            </a:r>
            <a:endParaRPr lang="en-US" altLang="ko-KR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3" y="998220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35321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Trunking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조회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sp>
        <p:nvSpPr>
          <p:cNvPr id="9" name=""/>
          <p:cNvSpPr txBox="1"/>
          <p:nvPr/>
        </p:nvSpPr>
        <p:spPr>
          <a:xfrm>
            <a:off x="769001" y="1290215"/>
            <a:ext cx="941689" cy="450954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DSW1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30927" y="1736709"/>
            <a:ext cx="5025741" cy="1041666"/>
          </a:xfrm>
          <a:prstGeom prst="rect">
            <a:avLst/>
          </a:prstGeom>
        </p:spPr>
      </p:pic>
      <p:sp>
        <p:nvSpPr>
          <p:cNvPr id="12" name=""/>
          <p:cNvSpPr txBox="1"/>
          <p:nvPr/>
        </p:nvSpPr>
        <p:spPr>
          <a:xfrm>
            <a:off x="762128" y="2982506"/>
            <a:ext cx="929512" cy="446494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ASW1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30927" y="3429000"/>
            <a:ext cx="5025741" cy="761463"/>
          </a:xfrm>
          <a:prstGeom prst="rect">
            <a:avLst/>
          </a:prstGeom>
        </p:spPr>
      </p:pic>
      <p:sp>
        <p:nvSpPr>
          <p:cNvPr id="14" name=""/>
          <p:cNvSpPr txBox="1"/>
          <p:nvPr/>
        </p:nvSpPr>
        <p:spPr>
          <a:xfrm>
            <a:off x="762128" y="4471200"/>
            <a:ext cx="963390" cy="45132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S_SW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24053" y="4919563"/>
            <a:ext cx="5032615" cy="761463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6560930" y="3247144"/>
            <a:ext cx="5048420" cy="360926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en-US" altLang="ko-KR">
                <a:latin typeface="맑은 고딕"/>
              </a:rPr>
              <a:t>show interfaces trunk</a:t>
            </a:r>
            <a:r>
              <a:rPr lang="ko-KR" altLang="en-US">
                <a:latin typeface="맑은 고딕"/>
              </a:rPr>
              <a:t>로 </a:t>
            </a:r>
            <a:r>
              <a:rPr lang="en-US" altLang="ko-KR">
                <a:latin typeface="맑은 고딕"/>
              </a:rPr>
              <a:t>trunking </a:t>
            </a:r>
            <a:r>
              <a:rPr lang="ko-KR" altLang="en-US">
                <a:latin typeface="맑은 고딕"/>
              </a:rPr>
              <a:t>조회 가능</a:t>
            </a:r>
            <a:endParaRPr lang="ko-KR" altLang="en-US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3" y="1060635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57733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Access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&amp; Portfast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설정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sp>
        <p:nvSpPr>
          <p:cNvPr id="9" name=""/>
          <p:cNvSpPr txBox="1"/>
          <p:nvPr/>
        </p:nvSpPr>
        <p:spPr>
          <a:xfrm>
            <a:off x="730476" y="1199033"/>
            <a:ext cx="932589" cy="446887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ASW1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7216" y="1645528"/>
            <a:ext cx="4582180" cy="740242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87216" y="2385771"/>
            <a:ext cx="4582180" cy="740242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87216" y="3336265"/>
            <a:ext cx="4582180" cy="185469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87216" y="3126013"/>
            <a:ext cx="2169912" cy="201113"/>
          </a:xfrm>
          <a:prstGeom prst="rect">
            <a:avLst/>
          </a:prstGeom>
        </p:spPr>
      </p:pic>
      <p:sp>
        <p:nvSpPr>
          <p:cNvPr id="14" name=""/>
          <p:cNvSpPr txBox="1"/>
          <p:nvPr/>
        </p:nvSpPr>
        <p:spPr>
          <a:xfrm>
            <a:off x="6533723" y="1311646"/>
            <a:ext cx="930067" cy="448574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ASW2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690465" y="1758142"/>
            <a:ext cx="4582179" cy="740242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6690465" y="2498384"/>
            <a:ext cx="4582179" cy="728186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690465" y="3226570"/>
            <a:ext cx="4582179" cy="389052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373792" y="4069260"/>
            <a:ext cx="6762708" cy="18838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3" y="1060635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57733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Access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&amp; Portfast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설정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sp>
        <p:nvSpPr>
          <p:cNvPr id="19" name=""/>
          <p:cNvSpPr txBox="1"/>
          <p:nvPr/>
        </p:nvSpPr>
        <p:spPr>
          <a:xfrm>
            <a:off x="1384947" y="1739211"/>
            <a:ext cx="774370" cy="44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DMZ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674845" y="2186098"/>
            <a:ext cx="4152692" cy="739851"/>
          </a:xfrm>
          <a:prstGeom prst="rect">
            <a:avLst/>
          </a:prstGeom>
        </p:spPr>
      </p:pic>
      <p:sp>
        <p:nvSpPr>
          <p:cNvPr id="22" name=""/>
          <p:cNvSpPr txBox="1"/>
          <p:nvPr/>
        </p:nvSpPr>
        <p:spPr>
          <a:xfrm>
            <a:off x="1482233" y="3997780"/>
            <a:ext cx="895324" cy="44849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S_SW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72132" y="4444667"/>
            <a:ext cx="4144504" cy="1125673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6669" y="1778248"/>
            <a:ext cx="3338081" cy="1555552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43119" y="3669149"/>
            <a:ext cx="1894479" cy="26767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3" y="1049430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sp>
        <p:nvSpPr>
          <p:cNvPr id="9" name=""/>
          <p:cNvSpPr txBox="1"/>
          <p:nvPr/>
        </p:nvSpPr>
        <p:spPr>
          <a:xfrm>
            <a:off x="582649" y="280144"/>
            <a:ext cx="11026700" cy="64187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Access &amp; Portfast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조회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582649" y="1342929"/>
            <a:ext cx="928988" cy="446887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ASW1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2545" y="1766873"/>
            <a:ext cx="3502569" cy="824640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2545" y="2591514"/>
            <a:ext cx="3348779" cy="981382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1931677" y="3755458"/>
            <a:ext cx="960737" cy="45327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DMZ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218920" y="4208735"/>
            <a:ext cx="3200576" cy="700639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218919" y="5362651"/>
            <a:ext cx="3200576" cy="1358824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1931677" y="4909374"/>
            <a:ext cx="960737" cy="45327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S_SW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4471677" y="2179193"/>
            <a:ext cx="6336790" cy="362077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en-US" altLang="ko-KR">
                <a:latin typeface="맑은 고딕"/>
              </a:rPr>
              <a:t>show</a:t>
            </a:r>
            <a:r>
              <a:rPr lang="ko-KR" altLang="en-US">
                <a:latin typeface="맑은 고딕"/>
              </a:rPr>
              <a:t> </a:t>
            </a:r>
            <a:r>
              <a:rPr lang="en-US" altLang="ko-KR">
                <a:latin typeface="맑은 고딕"/>
              </a:rPr>
              <a:t>spanning-tree summary</a:t>
            </a:r>
            <a:r>
              <a:rPr lang="ko-KR" altLang="en-US">
                <a:latin typeface="맑은 고딕"/>
              </a:rPr>
              <a:t>로 </a:t>
            </a:r>
            <a:r>
              <a:rPr lang="en-US" altLang="ko-KR">
                <a:latin typeface="맑은 고딕"/>
              </a:rPr>
              <a:t>BPDU Guard </a:t>
            </a:r>
            <a:r>
              <a:rPr lang="ko-KR" altLang="en-US">
                <a:latin typeface="맑은 고딕"/>
              </a:rPr>
              <a:t>조회 가능</a:t>
            </a:r>
            <a:endParaRPr lang="ko-KR" altLang="en-US">
              <a:latin typeface="맑은 고딕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5838656" y="4955445"/>
            <a:ext cx="3333891" cy="367125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en-US" altLang="ko-KR">
                <a:latin typeface="맑은 고딕"/>
              </a:rPr>
              <a:t>show run</a:t>
            </a:r>
            <a:r>
              <a:rPr lang="ko-KR" altLang="en-US">
                <a:latin typeface="맑은 고딕"/>
              </a:rPr>
              <a:t>으로 </a:t>
            </a:r>
            <a:r>
              <a:rPr lang="en-US" altLang="ko-KR">
                <a:latin typeface="맑은 고딕"/>
              </a:rPr>
              <a:t>access</a:t>
            </a:r>
            <a:r>
              <a:rPr lang="ko-KR" altLang="en-US">
                <a:latin typeface="맑은 고딕"/>
              </a:rPr>
              <a:t> 확인</a:t>
            </a:r>
            <a:endParaRPr lang="ko-KR" altLang="en-US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3" y="1031837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55698" y="24652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Frame-relay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설정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sp>
        <p:nvSpPr>
          <p:cNvPr id="10" name=""/>
          <p:cNvSpPr txBox="1"/>
          <p:nvPr/>
        </p:nvSpPr>
        <p:spPr>
          <a:xfrm>
            <a:off x="555698" y="1277153"/>
            <a:ext cx="1429139" cy="45228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400">
                <a:latin typeface="맑은 고딕"/>
              </a:rPr>
              <a:t>Mapping</a:t>
            </a:r>
            <a:endParaRPr lang="en-US" altLang="ko-KR" sz="2400">
              <a:latin typeface="맑은 고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2184" y="1941646"/>
            <a:ext cx="4004531" cy="4075373"/>
          </a:xfrm>
          <a:prstGeom prst="rect">
            <a:avLst/>
          </a:prstGeom>
        </p:spPr>
      </p:pic>
      <p:sp>
        <p:nvSpPr>
          <p:cNvPr id="12" name=""/>
          <p:cNvSpPr txBox="1"/>
          <p:nvPr/>
        </p:nvSpPr>
        <p:spPr>
          <a:xfrm>
            <a:off x="5197071" y="1503294"/>
            <a:ext cx="504594" cy="450353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CE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60243" y="1953647"/>
            <a:ext cx="5597332" cy="1475353"/>
          </a:xfrm>
          <a:prstGeom prst="rect">
            <a:avLst/>
          </a:prstGeom>
        </p:spPr>
      </p:pic>
      <p:sp>
        <p:nvSpPr>
          <p:cNvPr id="14" name=""/>
          <p:cNvSpPr txBox="1"/>
          <p:nvPr/>
        </p:nvSpPr>
        <p:spPr>
          <a:xfrm>
            <a:off x="5197070" y="3679577"/>
            <a:ext cx="1047520" cy="452368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HQ_CE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60243" y="4129930"/>
            <a:ext cx="5965113" cy="15082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31837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55697" y="218138"/>
            <a:ext cx="11026700" cy="64355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IP ADDRESS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graphicFrame>
        <p:nvGraphicFramePr>
          <p:cNvPr id="10" name=""/>
          <p:cNvGraphicFramePr>
            <a:graphicFrameLocks noGrp="1"/>
          </p:cNvGraphicFramePr>
          <p:nvPr/>
        </p:nvGraphicFramePr>
        <p:xfrm>
          <a:off x="555697" y="1147058"/>
          <a:ext cx="5155501" cy="5655711"/>
        </p:xfrm>
        <a:graphic>
          <a:graphicData uri="http://schemas.openxmlformats.org/drawingml/2006/table">
            <a:tbl>
              <a:tblPr firstRow="1" bandRow="1">
                <a:tableStyleId>{1F423C0B-24CF-4C3C-8A59-7768EA0501B5}</a:tableStyleId>
              </a:tblPr>
              <a:tblGrid>
                <a:gridCol w="1340126"/>
                <a:gridCol w="1468755"/>
                <a:gridCol w="2346620"/>
              </a:tblGrid>
              <a:tr h="43475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장치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포트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IP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solidFill>
                      <a:srgbClr val="b2b2b2"/>
                    </a:solidFill>
                  </a:tcPr>
                </a:tc>
              </a:tr>
              <a:tr h="135417">
                <a:tc rowSpan="7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DSW1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solidFill>
                      <a:srgbClr val="cccccc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F0/0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192.168.10.132/29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95575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VLAN 10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192.168.10.29/27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VLAN 20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192.168.10.61/27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45443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VLAN 30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192.168.10.93/27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VLAN 40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192.168.10.125/27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VLAN 50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192.168.50.251/24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205601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cccccc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Loopback 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1.1.1.1/24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 rowSpan="7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DSW2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solidFill>
                      <a:srgbClr val="cccccc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F0/1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192.168.10.140/29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VLAN 10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192.168.10.30/27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16840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VLAN 20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192.168.10.62/27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86075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VLAN 30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192.168.10.94/27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86076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VLAN 40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192.168.10.125/27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86076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VLAN 50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192.168.50.252/24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86076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Loopback 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2.2.2.2/24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graphicFrame>
        <p:nvGraphicFramePr>
          <p:cNvPr id="12" name=""/>
          <p:cNvGraphicFramePr/>
          <p:nvPr/>
        </p:nvGraphicFramePr>
        <p:xfrm>
          <a:off x="6264798" y="1204120"/>
          <a:ext cx="5143726" cy="5080414"/>
        </p:xfrm>
        <a:graphic>
          <a:graphicData uri="http://schemas.openxmlformats.org/drawingml/2006/table">
            <a:tbl>
              <a:tblPr firstRow="1" bandRow="1">
                <a:effectLst/>
                <a:tableStyleId>{FFB25835-44F2-4F93-A022-F0F85589D6E3}</a:tableStyleId>
              </a:tblPr>
              <a:tblGrid>
                <a:gridCol w="1242073"/>
                <a:gridCol w="1431041"/>
                <a:gridCol w="2470612"/>
              </a:tblGrid>
              <a:tr h="35251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장치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포트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IP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2b2b2"/>
                    </a:solidFill>
                  </a:tcPr>
                </a:tc>
              </a:tr>
              <a:tr h="397742">
                <a:tc rowSpan="5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CE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F1/0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1.1.100.2/30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</a:tr>
              <a:tr h="397742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F0/0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192.168.10.131/29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97742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F0/1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192.168.10.139/29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97742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S2/0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211.104.54.1/24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97742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Loopback 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3.3.3.3/24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97742">
                <a:tc row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ISP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F1/0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DHCP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97742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F0/0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1.1.100.1/30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97742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F0/1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1.1.100.5/30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97742"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DMZ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F1/15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1.1.100.6/30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97742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VALN 70</a:t>
                      </a:r>
                      <a:endParaRPr lang="en-US" altLang="ko-KR">
                        <a:ln w="12700" cap="flat" cmpd="sng" algn="ctr">
                          <a:solidFill>
                            <a:schemeClr val="accent1">
                              <a:satMod val="105000"/>
                            </a:schemeClr>
                          </a:solidFill>
                          <a:prstDash val="solid"/>
                          <a:round/>
                          <a:headEnd w="med" len="med"/>
                          <a:tailEnd w="med" len="med"/>
                        </a:ln>
                        <a:solidFill>
                          <a:schemeClr val="tx1"/>
                        </a:solidFill>
                        <a:effectLst>
                          <a:glow rad="127000">
                            <a:schemeClr val="accent1">
                              <a:satMod val="175000"/>
                              <a:alpha val="50000"/>
                            </a:schemeClr>
                          </a:glow>
                        </a:effectLst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2.2.70.254/24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67665">
                <a:tc row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HQ_CE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S1/0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211.104.54.1/24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67664">
                <a:tc vMerge="1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F0/0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192.168.60.254/24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31837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55697" y="218138"/>
            <a:ext cx="11026700" cy="64355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IP ADDRESS -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부여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13" name=""/>
          <p:cNvSpPr txBox="1"/>
          <p:nvPr/>
        </p:nvSpPr>
        <p:spPr>
          <a:xfrm>
            <a:off x="460136" y="1213466"/>
            <a:ext cx="970263" cy="45150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DSW1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080" y="1665624"/>
            <a:ext cx="5176420" cy="2658031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5899500" y="1213466"/>
            <a:ext cx="935640" cy="452158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DSW2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63383" y="1665624"/>
            <a:ext cx="4954258" cy="2822765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23080" y="4937776"/>
            <a:ext cx="4866771" cy="1072339"/>
          </a:xfrm>
          <a:prstGeom prst="rect">
            <a:avLst/>
          </a:prstGeom>
        </p:spPr>
      </p:pic>
      <p:sp>
        <p:nvSpPr>
          <p:cNvPr id="26" name=""/>
          <p:cNvSpPr txBox="1"/>
          <p:nvPr/>
        </p:nvSpPr>
        <p:spPr>
          <a:xfrm>
            <a:off x="460137" y="4488389"/>
            <a:ext cx="970263" cy="45318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DMZ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5899500" y="4713874"/>
            <a:ext cx="1191939" cy="45115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HQ_CE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260470" y="5164938"/>
            <a:ext cx="4954258" cy="7453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31837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55697" y="218138"/>
            <a:ext cx="11026700" cy="63720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IP ADDRESS -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부여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sp>
        <p:nvSpPr>
          <p:cNvPr id="15" name=""/>
          <p:cNvSpPr txBox="1"/>
          <p:nvPr/>
        </p:nvSpPr>
        <p:spPr>
          <a:xfrm>
            <a:off x="667393" y="1686647"/>
            <a:ext cx="604952" cy="4521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CE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30337" y="2138812"/>
            <a:ext cx="4989967" cy="2362094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6015799" y="1686849"/>
            <a:ext cx="604952" cy="45196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ISP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91495" y="2154585"/>
            <a:ext cx="5588705" cy="196094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91495" y="2350680"/>
            <a:ext cx="5627924" cy="196094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191494" y="2546775"/>
            <a:ext cx="6000506" cy="166680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191495" y="2713455"/>
            <a:ext cx="5667143" cy="1431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31837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55697" y="218138"/>
            <a:ext cx="11026700" cy="64355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IP ADDRESS -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조회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sp>
        <p:nvSpPr>
          <p:cNvPr id="9" name=""/>
          <p:cNvSpPr txBox="1"/>
          <p:nvPr/>
        </p:nvSpPr>
        <p:spPr>
          <a:xfrm>
            <a:off x="737253" y="1611119"/>
            <a:ext cx="970263" cy="44938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DSW1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0197" y="2063277"/>
            <a:ext cx="4292942" cy="335386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7276" y="2383153"/>
            <a:ext cx="4296331" cy="2091694"/>
          </a:xfrm>
          <a:prstGeom prst="rect">
            <a:avLst/>
          </a:prstGeom>
        </p:spPr>
      </p:pic>
      <p:sp>
        <p:nvSpPr>
          <p:cNvPr id="12" name=""/>
          <p:cNvSpPr txBox="1"/>
          <p:nvPr/>
        </p:nvSpPr>
        <p:spPr>
          <a:xfrm>
            <a:off x="5732117" y="1608348"/>
            <a:ext cx="941097" cy="452158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DSW2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215304" y="2060506"/>
            <a:ext cx="4443103" cy="373576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218705" y="2380382"/>
            <a:ext cx="4439538" cy="2091694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737253" y="4773398"/>
            <a:ext cx="970263" cy="45106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DMZ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00197" y="5224462"/>
            <a:ext cx="3951804" cy="523485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000197" y="5747947"/>
            <a:ext cx="3951804" cy="381407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5902066" y="4724101"/>
            <a:ext cx="1191939" cy="45106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HQ_CE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6265949" y="5693792"/>
            <a:ext cx="3951803" cy="386266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6265949" y="5221691"/>
            <a:ext cx="3894049" cy="476960"/>
          </a:xfrm>
          <a:prstGeom prst="rect">
            <a:avLst/>
          </a:prstGeom>
        </p:spPr>
      </p:pic>
      <p:sp>
        <p:nvSpPr>
          <p:cNvPr id="23" name=""/>
          <p:cNvSpPr txBox="1"/>
          <p:nvPr/>
        </p:nvSpPr>
        <p:spPr>
          <a:xfrm>
            <a:off x="701446" y="1246186"/>
            <a:ext cx="2171294" cy="36216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맑은 고딕"/>
              </a:rPr>
              <a:t>show run</a:t>
            </a:r>
            <a:r>
              <a:rPr lang="ko-KR" altLang="en-US">
                <a:latin typeface="맑은 고딕"/>
              </a:rPr>
              <a:t>으로 조회</a:t>
            </a:r>
            <a:endParaRPr lang="ko-KR" altLang="en-US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"/>
          <p:cNvCxnSpPr/>
          <p:nvPr/>
        </p:nvCxnSpPr>
        <p:spPr>
          <a:xfrm>
            <a:off x="292754" y="982194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4" name=""/>
          <p:cNvSpPr txBox="1"/>
          <p:nvPr/>
        </p:nvSpPr>
        <p:spPr>
          <a:xfrm>
            <a:off x="5316453" y="224350"/>
            <a:ext cx="1126864" cy="63851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3600"/>
              <a:t>목차</a:t>
            </a:r>
            <a:endParaRPr lang="ko-KR" altLang="en-US" sz="3600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sp>
        <p:nvSpPr>
          <p:cNvPr id="12" name=""/>
          <p:cNvSpPr txBox="1"/>
          <p:nvPr/>
        </p:nvSpPr>
        <p:spPr>
          <a:xfrm>
            <a:off x="3362514" y="1745240"/>
            <a:ext cx="5466972" cy="399642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200"/>
              <a:t>전체 구성도</a:t>
            </a:r>
            <a:endParaRPr lang="ko-KR" altLang="en-US" sz="3200"/>
          </a:p>
          <a:p>
            <a:pPr algn="ctr">
              <a:defRPr/>
            </a:pPr>
            <a:endParaRPr lang="ko-KR" altLang="en-US" sz="3200"/>
          </a:p>
          <a:p>
            <a:pPr algn="ctr">
              <a:defRPr/>
            </a:pPr>
            <a:endParaRPr lang="ko-KR" altLang="en-US" sz="3200"/>
          </a:p>
          <a:p>
            <a:pPr algn="ctr">
              <a:defRPr/>
            </a:pPr>
            <a:r>
              <a:rPr lang="ko-KR" altLang="en-US" sz="3200"/>
              <a:t>네트워크 구축</a:t>
            </a:r>
            <a:endParaRPr lang="ko-KR" altLang="en-US" sz="3200"/>
          </a:p>
          <a:p>
            <a:pPr algn="ctr">
              <a:defRPr/>
            </a:pPr>
            <a:endParaRPr lang="ko-KR" altLang="en-US" sz="3200"/>
          </a:p>
          <a:p>
            <a:pPr algn="ctr">
              <a:defRPr/>
            </a:pPr>
            <a:endParaRPr lang="ko-KR" altLang="en-US" sz="3200"/>
          </a:p>
          <a:p>
            <a:pPr algn="ctr">
              <a:defRPr/>
            </a:pPr>
            <a:r>
              <a:rPr lang="ko-KR" altLang="en-US" sz="3200"/>
              <a:t>서버구축</a:t>
            </a:r>
            <a:endParaRPr lang="ko-KR" altLang="en-US" sz="3200"/>
          </a:p>
          <a:p>
            <a:pPr algn="ctr">
              <a:defRPr/>
            </a:pPr>
            <a:endParaRPr lang="ko-KR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31837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55697" y="218138"/>
            <a:ext cx="11026700" cy="64355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IP ADDRESS -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조회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sp>
        <p:nvSpPr>
          <p:cNvPr id="35" name=""/>
          <p:cNvSpPr txBox="1"/>
          <p:nvPr/>
        </p:nvSpPr>
        <p:spPr>
          <a:xfrm>
            <a:off x="663170" y="1470701"/>
            <a:ext cx="604952" cy="4521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CE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6113" y="1922866"/>
            <a:ext cx="4592832" cy="2311303"/>
          </a:xfrm>
          <a:prstGeom prst="rect">
            <a:avLst/>
          </a:prstGeom>
        </p:spPr>
      </p:pic>
      <p:sp>
        <p:nvSpPr>
          <p:cNvPr id="38" name=""/>
          <p:cNvSpPr txBox="1"/>
          <p:nvPr/>
        </p:nvSpPr>
        <p:spPr>
          <a:xfrm>
            <a:off x="6096000" y="1636944"/>
            <a:ext cx="604952" cy="45241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ISP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398476" y="2082410"/>
            <a:ext cx="4440698" cy="1992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991870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49" y="209401"/>
            <a:ext cx="11026700" cy="64276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MHSRP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설정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게이트 이중화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2482" y="2337306"/>
            <a:ext cx="4646715" cy="2452202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2482" y="4789508"/>
            <a:ext cx="3857022" cy="1088944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08588" y="2337306"/>
            <a:ext cx="4033877" cy="1620096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08588" y="3957402"/>
            <a:ext cx="4361169" cy="1611914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1455667" y="1313315"/>
            <a:ext cx="3169673" cy="91036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맑은 고딕"/>
              </a:rPr>
              <a:t>                DSW1</a:t>
            </a:r>
            <a:endParaRPr lang="en-US" altLang="ko-KR">
              <a:latin typeface="맑은 고딕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en-US" altLang="ko-KR">
                <a:latin typeface="맑은 고딕"/>
              </a:rPr>
              <a:t>vlan 10, 20, 50   Active</a:t>
            </a:r>
            <a:endParaRPr lang="en-US" altLang="ko-KR">
              <a:latin typeface="맑은 고딕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en-US" altLang="ko-KR">
                <a:latin typeface="맑은 고딕"/>
              </a:rPr>
              <a:t>vlan 30, 40         Standby</a:t>
            </a:r>
            <a:endParaRPr lang="en-US" altLang="ko-KR">
              <a:latin typeface="맑은 고딕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6720289" y="1313315"/>
            <a:ext cx="3067601" cy="910367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               DSW2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257040" indent="-257040" algn="l" defTabSz="914400"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vlan 30, 40          Active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257040" indent="-257040" algn="l" defTabSz="914400"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vlan 10, 20, 50   Standby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998220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189788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Access-list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&amp; NAT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설정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9" name=""/>
          <p:cNvSpPr txBox="1"/>
          <p:nvPr/>
        </p:nvSpPr>
        <p:spPr>
          <a:xfrm>
            <a:off x="399552" y="1071573"/>
            <a:ext cx="604952" cy="45238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ISP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2028" y="2055204"/>
            <a:ext cx="3892954" cy="268744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2028" y="1518784"/>
            <a:ext cx="4294820" cy="521784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2028" y="2323949"/>
            <a:ext cx="4381161" cy="1740453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85662" y="4445726"/>
            <a:ext cx="4103874" cy="2275749"/>
          </a:xfrm>
          <a:prstGeom prst="rect">
            <a:avLst/>
          </a:prstGeom>
        </p:spPr>
      </p:pic>
      <p:sp>
        <p:nvSpPr>
          <p:cNvPr id="24" name=""/>
          <p:cNvSpPr txBox="1"/>
          <p:nvPr/>
        </p:nvSpPr>
        <p:spPr>
          <a:xfrm>
            <a:off x="6391856" y="3194176"/>
            <a:ext cx="547590" cy="45199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CE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694334" y="3646344"/>
            <a:ext cx="4415285" cy="541953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94334" y="4188297"/>
            <a:ext cx="4095202" cy="257429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090833" y="1341829"/>
            <a:ext cx="3500469" cy="1462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83189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49" y="286244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Access-list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&amp; NAT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조회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sp>
        <p:nvSpPr>
          <p:cNvPr id="9" name=""/>
          <p:cNvSpPr txBox="1"/>
          <p:nvPr/>
        </p:nvSpPr>
        <p:spPr>
          <a:xfrm>
            <a:off x="292754" y="1227284"/>
            <a:ext cx="604952" cy="4521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CE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2649" y="1679449"/>
            <a:ext cx="3892715" cy="812388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>
            <a:off x="6096000" y="1232238"/>
            <a:ext cx="604952" cy="45178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ISP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75077" y="1566072"/>
            <a:ext cx="3782045" cy="718299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5574445" y="5577877"/>
            <a:ext cx="5183309" cy="363817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en-US" altLang="ko-KR">
                <a:latin typeface="맑은 고딕"/>
              </a:rPr>
              <a:t>show ip access-list xxx</a:t>
            </a:r>
            <a:r>
              <a:rPr lang="ko-KR" altLang="en-US">
                <a:latin typeface="맑은 고딕"/>
              </a:rPr>
              <a:t>로 조회 가능</a:t>
            </a:r>
            <a:endParaRPr lang="ko-KR" altLang="en-US">
              <a:latin typeface="맑은 고딕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2649" y="2674401"/>
            <a:ext cx="3892715" cy="3681949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75077" y="2491838"/>
            <a:ext cx="3581518" cy="2654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58504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86244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Static Route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10" name=""/>
          <p:cNvSpPr txBox="1"/>
          <p:nvPr/>
        </p:nvSpPr>
        <p:spPr>
          <a:xfrm>
            <a:off x="3049429" y="1415142"/>
            <a:ext cx="604952" cy="44985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ISP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39325" y="1862353"/>
            <a:ext cx="5803246" cy="748198"/>
          </a:xfrm>
          <a:prstGeom prst="rect">
            <a:avLst/>
          </a:prstGeom>
        </p:spPr>
      </p:pic>
      <p:sp>
        <p:nvSpPr>
          <p:cNvPr id="12" name=""/>
          <p:cNvSpPr txBox="1"/>
          <p:nvPr/>
        </p:nvSpPr>
        <p:spPr>
          <a:xfrm>
            <a:off x="3036849" y="2976835"/>
            <a:ext cx="604952" cy="4521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CE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39325" y="3429000"/>
            <a:ext cx="5513350" cy="572066"/>
          </a:xfrm>
          <a:prstGeom prst="rect">
            <a:avLst/>
          </a:prstGeom>
        </p:spPr>
      </p:pic>
      <p:sp>
        <p:nvSpPr>
          <p:cNvPr id="14" name=""/>
          <p:cNvSpPr txBox="1"/>
          <p:nvPr/>
        </p:nvSpPr>
        <p:spPr>
          <a:xfrm>
            <a:off x="3006350" y="4490741"/>
            <a:ext cx="970263" cy="4510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DMZ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39325" y="4941806"/>
            <a:ext cx="5513350" cy="337858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51905" y="5279664"/>
            <a:ext cx="5500770" cy="330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131417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310358"/>
            <a:ext cx="11026700" cy="6402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OSPF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설정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  <p:sp>
        <p:nvSpPr>
          <p:cNvPr id="9" name=""/>
          <p:cNvSpPr txBox="1"/>
          <p:nvPr/>
        </p:nvSpPr>
        <p:spPr>
          <a:xfrm>
            <a:off x="5491048" y="3761512"/>
            <a:ext cx="604952" cy="4521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CE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3524" y="4213677"/>
            <a:ext cx="5301279" cy="1662260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93524" y="5875938"/>
            <a:ext cx="5301280" cy="845530"/>
          </a:xfrm>
          <a:prstGeom prst="rect">
            <a:avLst/>
          </a:prstGeom>
        </p:spPr>
      </p:pic>
      <p:sp>
        <p:nvSpPr>
          <p:cNvPr id="12" name=""/>
          <p:cNvSpPr txBox="1"/>
          <p:nvPr/>
        </p:nvSpPr>
        <p:spPr>
          <a:xfrm>
            <a:off x="292754" y="3761520"/>
            <a:ext cx="973176" cy="45215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DSW2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2460" y="4213677"/>
            <a:ext cx="4674322" cy="2446857"/>
          </a:xfrm>
          <a:prstGeom prst="rect">
            <a:avLst/>
          </a:prstGeom>
        </p:spPr>
      </p:pic>
      <p:sp>
        <p:nvSpPr>
          <p:cNvPr id="14" name=""/>
          <p:cNvSpPr txBox="1"/>
          <p:nvPr/>
        </p:nvSpPr>
        <p:spPr>
          <a:xfrm>
            <a:off x="295667" y="1131417"/>
            <a:ext cx="970263" cy="4510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DSW1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2650" y="1602586"/>
            <a:ext cx="4307107" cy="2158933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845034" y="1399287"/>
            <a:ext cx="5249769" cy="2237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83824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49" y="262130"/>
            <a:ext cx="11026700" cy="6408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OSPF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조회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  <p:sp>
        <p:nvSpPr>
          <p:cNvPr id="9" name=""/>
          <p:cNvSpPr txBox="1"/>
          <p:nvPr/>
        </p:nvSpPr>
        <p:spPr>
          <a:xfrm>
            <a:off x="582649" y="1433318"/>
            <a:ext cx="970263" cy="4510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DSW1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6096000" y="1432197"/>
            <a:ext cx="973176" cy="452158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DSW2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2544" y="1884355"/>
            <a:ext cx="4717435" cy="2083092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96316" y="1884355"/>
            <a:ext cx="4483819" cy="2083092"/>
          </a:xfrm>
          <a:prstGeom prst="rect">
            <a:avLst/>
          </a:prstGeom>
        </p:spPr>
      </p:pic>
      <p:sp>
        <p:nvSpPr>
          <p:cNvPr id="14" name=""/>
          <p:cNvSpPr txBox="1"/>
          <p:nvPr/>
        </p:nvSpPr>
        <p:spPr>
          <a:xfrm>
            <a:off x="582649" y="4106227"/>
            <a:ext cx="604952" cy="4521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CE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5125" y="4558392"/>
            <a:ext cx="4776953" cy="1580695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6396316" y="5138208"/>
            <a:ext cx="3791624" cy="365337"/>
          </a:xfrm>
          <a:prstGeom prst="rect">
            <a:avLst/>
          </a:prstGeom>
        </p:spPr>
        <p:txBody>
          <a:bodyPr wrap="non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en-US" altLang="ko-KR"/>
              <a:t>show run | begin ospf</a:t>
            </a:r>
            <a:r>
              <a:rPr lang="ko-KR" altLang="en-US"/>
              <a:t>로 조회 가능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/>
          <p:nvPr/>
        </p:nvSpPr>
        <p:spPr>
          <a:xfrm>
            <a:off x="0" y="5943600"/>
            <a:ext cx="12192000" cy="914400"/>
          </a:xfrm>
          <a:prstGeom prst="pieWedge">
            <a:avLst/>
          </a:prstGeom>
          <a:solidFill>
            <a:srgbClr val="c0cde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4754394" y="2289769"/>
            <a:ext cx="2683212" cy="69917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4000"/>
              <a:t>서버 구축</a:t>
            </a:r>
            <a:endParaRPr lang="ko-KR" altLang="en-US" sz="4000"/>
          </a:p>
        </p:txBody>
      </p:sp>
      <p:cxnSp>
        <p:nvCxnSpPr>
          <p:cNvPr id="15" name=""/>
          <p:cNvCxnSpPr/>
          <p:nvPr/>
        </p:nvCxnSpPr>
        <p:spPr>
          <a:xfrm>
            <a:off x="3913654" y="1637778"/>
            <a:ext cx="4364692" cy="0"/>
          </a:xfrm>
          <a:prstGeom prst="line">
            <a:avLst/>
          </a:prstGeom>
          <a:ln w="28575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"/>
          <p:cNvCxnSpPr/>
          <p:nvPr/>
        </p:nvCxnSpPr>
        <p:spPr>
          <a:xfrm>
            <a:off x="3913654" y="3602505"/>
            <a:ext cx="4364692" cy="0"/>
          </a:xfrm>
          <a:prstGeom prst="line">
            <a:avLst/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3" y="1130846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49" y="298301"/>
            <a:ext cx="11026700" cy="64276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KEDU.EDU IP ADDRESS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  <p:sp>
        <p:nvSpPr>
          <p:cNvPr id="9" name=""/>
          <p:cNvSpPr txBox="1"/>
          <p:nvPr/>
        </p:nvSpPr>
        <p:spPr>
          <a:xfrm>
            <a:off x="2639994" y="1296090"/>
            <a:ext cx="2321753" cy="44508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400"/>
              <a:t>Win_Server 2016</a:t>
            </a:r>
            <a:endParaRPr lang="en-US" altLang="ko-KR" sz="2400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39994" y="2005130"/>
            <a:ext cx="2905709" cy="4053488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>
            <a:off x="5789121" y="1288676"/>
            <a:ext cx="1104736" cy="452494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CentOS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89121" y="2005129"/>
            <a:ext cx="2756424" cy="4053488"/>
          </a:xfrm>
          <a:prstGeom prst="rect">
            <a:avLst/>
          </a:prstGeom>
        </p:spPr>
      </p:pic>
      <p:sp>
        <p:nvSpPr>
          <p:cNvPr id="14" name=""/>
          <p:cNvSpPr txBox="1"/>
          <p:nvPr/>
        </p:nvSpPr>
        <p:spPr>
          <a:xfrm>
            <a:off x="8737599" y="1278957"/>
            <a:ext cx="2347240" cy="45268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Win_Server 2003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86563" y="2005129"/>
            <a:ext cx="2822786" cy="4053488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2753" y="1727502"/>
            <a:ext cx="1786531" cy="4608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95246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98301"/>
            <a:ext cx="11026700" cy="64276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ICTSEC.COM IP ADDRESS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  <p:sp>
        <p:nvSpPr>
          <p:cNvPr id="9" name=""/>
          <p:cNvSpPr txBox="1"/>
          <p:nvPr/>
        </p:nvSpPr>
        <p:spPr>
          <a:xfrm>
            <a:off x="3591858" y="1293005"/>
            <a:ext cx="2895879" cy="44922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Win_Server 2016_Sec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48631" y="1890394"/>
            <a:ext cx="3471095" cy="4163165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>
            <a:off x="8002433" y="1293004"/>
            <a:ext cx="1151514" cy="449223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Win702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23267" y="1890393"/>
            <a:ext cx="3359131" cy="4163165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2650" y="2380216"/>
            <a:ext cx="2537969" cy="2739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65455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425380" y="231916"/>
            <a:ext cx="11026700" cy="64187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600"/>
              <a:t>전체 구성도</a:t>
            </a:r>
            <a:endParaRPr lang="ko-KR" altLang="en-US" sz="360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80144" y="1198082"/>
            <a:ext cx="10624120" cy="55233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107303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334472"/>
            <a:ext cx="11026700" cy="63517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CentOS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방화벽 설정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Selinux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설정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227546" y="5187751"/>
            <a:ext cx="4036646" cy="478846"/>
          </a:xfrm>
          <a:prstGeom prst="rect">
            <a:avLst/>
          </a:prstGeom>
        </p:spPr>
      </p:pic>
      <p:sp>
        <p:nvSpPr>
          <p:cNvPr id="32" name=""/>
          <p:cNvSpPr txBox="1"/>
          <p:nvPr/>
        </p:nvSpPr>
        <p:spPr>
          <a:xfrm>
            <a:off x="5963680" y="4821259"/>
            <a:ext cx="3738485" cy="36649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CentOS </a:t>
            </a:r>
            <a:r>
              <a:rPr lang="ko-KR" altLang="en-US"/>
              <a:t>재부팅 후 </a:t>
            </a:r>
            <a:r>
              <a:rPr lang="en-US" altLang="ko-KR"/>
              <a:t>getenforce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확인 </a:t>
            </a:r>
            <a:endParaRPr lang="ko-KR" altLang="en-US"/>
          </a:p>
        </p:txBody>
      </p:sp>
      <p:sp>
        <p:nvSpPr>
          <p:cNvPr id="34" name=""/>
          <p:cNvSpPr txBox="1"/>
          <p:nvPr/>
        </p:nvSpPr>
        <p:spPr>
          <a:xfrm>
            <a:off x="936747" y="1328486"/>
            <a:ext cx="2631317" cy="60318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맑은 고딕"/>
              </a:rPr>
              <a:t>Firewall-config </a:t>
            </a:r>
            <a:r>
              <a:rPr lang="ko-KR" altLang="en-US">
                <a:latin typeface="맑은 고딕"/>
              </a:rPr>
              <a:t>설정</a:t>
            </a:r>
            <a:endParaRPr lang="ko-KR" altLang="en-US">
              <a:latin typeface="맑은 고딕"/>
            </a:endParaRPr>
          </a:p>
          <a:p>
            <a:pPr>
              <a:defRPr/>
            </a:pPr>
            <a:r>
              <a:rPr lang="ko-KR" altLang="en-US" sz="1600">
                <a:latin typeface="맑은 고딕"/>
              </a:rPr>
              <a:t>런타임과 영구적 둘다 체크</a:t>
            </a:r>
            <a:endParaRPr lang="ko-KR" altLang="en-US" sz="1600">
              <a:latin typeface="맑은 고딕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5042162" y="1328486"/>
            <a:ext cx="1478652" cy="365059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Selinux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설정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6747" y="2187776"/>
            <a:ext cx="3408755" cy="3780054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93517" y="1693545"/>
            <a:ext cx="5547841" cy="2534238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5293517" y="2654057"/>
            <a:ext cx="1340325" cy="306607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2822382" y="4077803"/>
            <a:ext cx="523575" cy="36602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FTP</a:t>
            </a:r>
            <a:endParaRPr lang="en-US" altLang="ko-KR"/>
          </a:p>
        </p:txBody>
      </p:sp>
      <p:sp>
        <p:nvSpPr>
          <p:cNvPr id="42" name=""/>
          <p:cNvSpPr txBox="1"/>
          <p:nvPr/>
        </p:nvSpPr>
        <p:spPr>
          <a:xfrm>
            <a:off x="2822382" y="5007745"/>
            <a:ext cx="1548516" cy="3624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HTTP &amp; HTTPS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107303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322415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CentOS Apache &amp; FTP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Server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구축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409" y="2463673"/>
            <a:ext cx="3078746" cy="198137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409" y="2661810"/>
            <a:ext cx="2743437" cy="266723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0409" y="4217600"/>
            <a:ext cx="3452159" cy="304826"/>
          </a:xfrm>
          <a:prstGeom prst="rect">
            <a:avLst/>
          </a:prstGeom>
        </p:spPr>
      </p:pic>
      <p:sp>
        <p:nvSpPr>
          <p:cNvPr id="23" name=""/>
          <p:cNvSpPr txBox="1"/>
          <p:nvPr/>
        </p:nvSpPr>
        <p:spPr>
          <a:xfrm>
            <a:off x="248757" y="2019411"/>
            <a:ext cx="2808750" cy="36706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vsftpd </a:t>
            </a:r>
            <a:r>
              <a:rPr lang="ko-KR" altLang="en-US"/>
              <a:t>패키지 설치 및 확인</a:t>
            </a: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158308" y="3820735"/>
            <a:ext cx="4056361" cy="36548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vsftpd</a:t>
            </a:r>
            <a:r>
              <a:rPr lang="ko-KR" altLang="en-US"/>
              <a:t> 서비스 시작  및 부팅시 자동실행</a:t>
            </a:r>
            <a:endParaRPr lang="ko-KR" altLang="en-US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92011" y="1986442"/>
            <a:ext cx="3048264" cy="160033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92010" y="2309680"/>
            <a:ext cx="3607980" cy="3946183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>
            <a:off x="4348719" y="1462037"/>
            <a:ext cx="1272706" cy="36556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vsftpd</a:t>
            </a:r>
            <a:r>
              <a:rPr lang="ko-KR" altLang="en-US"/>
              <a:t> 설정</a:t>
            </a:r>
            <a:endParaRPr lang="ko-KR" altLang="en-US"/>
          </a:p>
        </p:txBody>
      </p:sp>
      <p:sp>
        <p:nvSpPr>
          <p:cNvPr id="28" name=""/>
          <p:cNvSpPr/>
          <p:nvPr/>
        </p:nvSpPr>
        <p:spPr>
          <a:xfrm>
            <a:off x="4292010" y="2309680"/>
            <a:ext cx="1920406" cy="242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/>
          <p:nvPr/>
        </p:nvSpPr>
        <p:spPr>
          <a:xfrm>
            <a:off x="4292010" y="2928533"/>
            <a:ext cx="1920406" cy="242047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292010" y="6296871"/>
            <a:ext cx="3292125" cy="160033"/>
          </a:xfrm>
          <a:prstGeom prst="rect">
            <a:avLst/>
          </a:prstGeom>
        </p:spPr>
      </p:pic>
      <p:sp>
        <p:nvSpPr>
          <p:cNvPr id="31" name=""/>
          <p:cNvSpPr/>
          <p:nvPr/>
        </p:nvSpPr>
        <p:spPr>
          <a:xfrm>
            <a:off x="4292010" y="4096577"/>
            <a:ext cx="1920406" cy="242047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2" name=""/>
          <p:cNvSpPr/>
          <p:nvPr/>
        </p:nvSpPr>
        <p:spPr>
          <a:xfrm>
            <a:off x="4292011" y="3332781"/>
            <a:ext cx="1920406" cy="242047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3" name=""/>
          <p:cNvSpPr/>
          <p:nvPr/>
        </p:nvSpPr>
        <p:spPr>
          <a:xfrm>
            <a:off x="4292011" y="6013816"/>
            <a:ext cx="2213483" cy="242047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4" name=""/>
          <p:cNvSpPr/>
          <p:nvPr/>
        </p:nvSpPr>
        <p:spPr>
          <a:xfrm>
            <a:off x="4292010" y="6255864"/>
            <a:ext cx="2422823" cy="242048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8252882" y="1827597"/>
            <a:ext cx="3939118" cy="460869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defRPr/>
            </a:pPr>
            <a:r>
              <a:rPr lang="en-US" altLang="ko-KR"/>
              <a:t>12.</a:t>
            </a:r>
            <a:r>
              <a:rPr lang="ko-KR" altLang="en-US"/>
              <a:t> 익명사용자 접속 허용</a:t>
            </a:r>
            <a:endParaRPr lang="ko-KR" altLang="en-US"/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16.</a:t>
            </a:r>
            <a:r>
              <a:rPr lang="ko-KR" altLang="en-US"/>
              <a:t> 로컬사용자 접속 허용</a:t>
            </a:r>
            <a:endParaRPr lang="ko-KR" altLang="en-US"/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19.</a:t>
            </a:r>
            <a:r>
              <a:rPr lang="ko-KR" altLang="en-US"/>
              <a:t> 로컬사용자에게 쓰기권한</a:t>
            </a:r>
            <a:r>
              <a:rPr lang="en-US" altLang="ko-KR"/>
              <a:t> </a:t>
            </a:r>
            <a:r>
              <a:rPr lang="ko-KR" altLang="en-US"/>
              <a:t>부여</a:t>
            </a:r>
            <a:endParaRPr lang="ko-KR" altLang="en-US"/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23.</a:t>
            </a:r>
            <a:r>
              <a:rPr lang="ko-KR" altLang="en-US"/>
              <a:t> 파일이나 디렉토리 생성시 파일 접</a:t>
            </a:r>
            <a:endParaRPr lang="ko-KR" altLang="en-US"/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    근권한을 설정</a:t>
            </a:r>
            <a:endParaRPr lang="ko-KR" altLang="en-US"/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29.</a:t>
            </a:r>
            <a:r>
              <a:rPr lang="ko-KR" altLang="en-US"/>
              <a:t> 익명사용자에게 업로드 권한</a:t>
            </a:r>
            <a:r>
              <a:rPr lang="en-US" altLang="ko-KR"/>
              <a:t> </a:t>
            </a:r>
            <a:r>
              <a:rPr lang="ko-KR" altLang="en-US"/>
              <a:t>줌</a:t>
            </a:r>
            <a:endParaRPr lang="ko-KR" altLang="en-US"/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     </a:t>
            </a:r>
            <a:r>
              <a:rPr lang="en-US" altLang="ko-KR"/>
              <a:t>--&gt;</a:t>
            </a:r>
            <a:r>
              <a:rPr lang="ko-KR" altLang="en-US"/>
              <a:t> </a:t>
            </a:r>
            <a:r>
              <a:rPr lang="en-US" altLang="ko-KR"/>
              <a:t>#</a:t>
            </a:r>
            <a:r>
              <a:rPr lang="ko-KR" altLang="en-US"/>
              <a:t> 기호삭제</a:t>
            </a:r>
            <a:endParaRPr lang="ko-KR" altLang="en-US"/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33.</a:t>
            </a:r>
            <a:r>
              <a:rPr lang="ko-KR" altLang="en-US"/>
              <a:t> 익명사용자가 디렉토리를 생성   </a:t>
            </a:r>
            <a:endParaRPr lang="ko-KR" altLang="en-US"/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   할 수 있는 권한을 줌</a:t>
            </a:r>
            <a:r>
              <a:rPr lang="en-US" altLang="ko-KR"/>
              <a:t>--&gt;</a:t>
            </a:r>
            <a:r>
              <a:rPr lang="ko-KR" altLang="en-US"/>
              <a:t> </a:t>
            </a:r>
            <a:r>
              <a:rPr lang="en-US" altLang="ko-KR"/>
              <a:t>#</a:t>
            </a:r>
            <a:r>
              <a:rPr lang="ko-KR" altLang="en-US"/>
              <a:t> 기호삭제</a:t>
            </a:r>
            <a:endParaRPr lang="ko-KR" altLang="en-US"/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87.</a:t>
            </a:r>
            <a:r>
              <a:rPr lang="ko-KR" altLang="en-US"/>
              <a:t> 사용자가 접속 시 환영 메세지를 </a:t>
            </a:r>
            <a:endParaRPr lang="ko-KR" altLang="en-US"/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   지정한다</a:t>
            </a:r>
            <a:r>
              <a:rPr lang="en-US" altLang="ko-KR"/>
              <a:t>.--&gt;</a:t>
            </a:r>
            <a:r>
              <a:rPr lang="ko-KR" altLang="en-US"/>
              <a:t> </a:t>
            </a:r>
            <a:r>
              <a:rPr lang="en-US" altLang="ko-KR"/>
              <a:t>#</a:t>
            </a:r>
            <a:r>
              <a:rPr lang="ko-KR" altLang="en-US"/>
              <a:t> 기호삭제</a:t>
            </a:r>
            <a:endParaRPr lang="ko-KR" altLang="en-US"/>
          </a:p>
        </p:txBody>
      </p:sp>
      <p:sp>
        <p:nvSpPr>
          <p:cNvPr id="36" name=""/>
          <p:cNvSpPr/>
          <p:nvPr/>
        </p:nvSpPr>
        <p:spPr>
          <a:xfrm>
            <a:off x="4292011" y="5466060"/>
            <a:ext cx="1920406" cy="242047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107303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322415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CentOS Apache &amp; FTP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Server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구축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04439" y="2091700"/>
            <a:ext cx="5204911" cy="3482641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>
            <a:off x="7017245" y="1728756"/>
            <a:ext cx="242184" cy="36294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28" name=""/>
          <p:cNvSpPr txBox="1"/>
          <p:nvPr/>
        </p:nvSpPr>
        <p:spPr>
          <a:xfrm>
            <a:off x="6135709" y="1546731"/>
            <a:ext cx="3695470" cy="36588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Win701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에서 </a:t>
            </a:r>
            <a:r>
              <a:rPr lang="ko-KR" altLang="en-US"/>
              <a:t>알드라이브로 </a:t>
            </a:r>
            <a:r>
              <a:rPr lang="en-US" altLang="ko-KR"/>
              <a:t>FTP</a:t>
            </a:r>
            <a:r>
              <a:rPr lang="ko-KR" altLang="en-US"/>
              <a:t> 접속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8569" y="2215724"/>
            <a:ext cx="4258807" cy="449113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8569" y="2664837"/>
            <a:ext cx="4605052" cy="1389444"/>
          </a:xfrm>
          <a:prstGeom prst="rect">
            <a:avLst/>
          </a:prstGeom>
        </p:spPr>
      </p:pic>
      <p:sp>
        <p:nvSpPr>
          <p:cNvPr id="33" name=""/>
          <p:cNvSpPr txBox="1"/>
          <p:nvPr/>
        </p:nvSpPr>
        <p:spPr>
          <a:xfrm>
            <a:off x="582650" y="1724636"/>
            <a:ext cx="4144403" cy="36706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httpd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패키지 설치 및 확인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8569" y="4960508"/>
            <a:ext cx="4605052" cy="350169"/>
          </a:xfrm>
          <a:prstGeom prst="rect">
            <a:avLst/>
          </a:prstGeom>
        </p:spPr>
      </p:pic>
      <p:sp>
        <p:nvSpPr>
          <p:cNvPr id="35" name=""/>
          <p:cNvSpPr txBox="1"/>
          <p:nvPr/>
        </p:nvSpPr>
        <p:spPr>
          <a:xfrm>
            <a:off x="582650" y="4448786"/>
            <a:ext cx="4144403" cy="36706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httpd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시작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107303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322415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CentOS Apache &amp; FTP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Server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구축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9311" y="4298721"/>
            <a:ext cx="5166808" cy="830652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01657" y="4047240"/>
            <a:ext cx="2499576" cy="167654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397087" y="2044844"/>
            <a:ext cx="4580017" cy="1120071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35950" y="4214894"/>
            <a:ext cx="4564775" cy="1097375"/>
          </a:xfrm>
          <a:prstGeom prst="rect">
            <a:avLst/>
          </a:prstGeom>
        </p:spPr>
      </p:pic>
      <p:sp>
        <p:nvSpPr>
          <p:cNvPr id="21" name=""/>
          <p:cNvSpPr txBox="1"/>
          <p:nvPr/>
        </p:nvSpPr>
        <p:spPr>
          <a:xfrm>
            <a:off x="6200570" y="3642841"/>
            <a:ext cx="3977842" cy="36720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이미지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파일 실행을 위해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권한 설정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582650" y="3571569"/>
            <a:ext cx="4215263" cy="6433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FTP로 업로드 한 pub 디렉토리 내 파일을 </a:t>
            </a:r>
            <a:endParaRPr lang="en-US" altLang="ko-KR"/>
          </a:p>
          <a:p>
            <a:pPr>
              <a:defRPr/>
            </a:pPr>
            <a:r>
              <a:rPr lang="en-US" altLang="ko-KR"/>
              <a:t>var/www/html/ 으로 복사</a:t>
            </a:r>
            <a:endParaRPr lang="en-US" altLang="ko-KR"/>
          </a:p>
        </p:txBody>
      </p:sp>
      <p:sp>
        <p:nvSpPr>
          <p:cNvPr id="23" name=""/>
          <p:cNvSpPr txBox="1"/>
          <p:nvPr/>
        </p:nvSpPr>
        <p:spPr>
          <a:xfrm>
            <a:off x="6096000" y="1677217"/>
            <a:ext cx="3310890" cy="3676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var/www/html/</a:t>
            </a:r>
            <a:r>
              <a:rPr lang="ko-KR" altLang="en-US"/>
              <a:t>에서 </a:t>
            </a:r>
            <a:r>
              <a:rPr lang="en-US" altLang="ko-KR"/>
              <a:t>ls -l</a:t>
            </a:r>
            <a:r>
              <a:rPr lang="ko-KR" altLang="en-US"/>
              <a:t> 로 확인</a:t>
            </a:r>
            <a:endParaRPr lang="ko-KR" altLang="en-US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93957" y="2044844"/>
            <a:ext cx="3833192" cy="899237"/>
          </a:xfrm>
          <a:prstGeom prst="rect">
            <a:avLst/>
          </a:prstGeom>
        </p:spPr>
      </p:pic>
      <p:sp>
        <p:nvSpPr>
          <p:cNvPr id="25" name=""/>
          <p:cNvSpPr txBox="1"/>
          <p:nvPr/>
        </p:nvSpPr>
        <p:spPr>
          <a:xfrm>
            <a:off x="582650" y="1557443"/>
            <a:ext cx="1521385" cy="3670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pub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권한설정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107303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322415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CentOS Apache &amp; FTP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Server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구축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82434" y="4394528"/>
            <a:ext cx="2681033" cy="2144826"/>
          </a:xfrm>
          <a:prstGeom prst="rect">
            <a:avLst/>
          </a:prstGeom>
        </p:spPr>
      </p:pic>
      <p:sp>
        <p:nvSpPr>
          <p:cNvPr id="24" name=""/>
          <p:cNvSpPr txBox="1"/>
          <p:nvPr/>
        </p:nvSpPr>
        <p:spPr>
          <a:xfrm>
            <a:off x="7555854" y="4030324"/>
            <a:ext cx="1910332" cy="36420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Win701</a:t>
            </a:r>
            <a:r>
              <a:rPr lang="ko-KR" altLang="en-US"/>
              <a:t>에서 접속</a:t>
            </a:r>
            <a:endParaRPr lang="ko-KR" altLang="en-US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82434" y="1748666"/>
            <a:ext cx="2610397" cy="2088317"/>
          </a:xfrm>
          <a:prstGeom prst="rect">
            <a:avLst/>
          </a:prstGeom>
        </p:spPr>
      </p:pic>
      <p:sp>
        <p:nvSpPr>
          <p:cNvPr id="26" name=""/>
          <p:cNvSpPr txBox="1"/>
          <p:nvPr/>
        </p:nvSpPr>
        <p:spPr>
          <a:xfrm>
            <a:off x="7555854" y="1383522"/>
            <a:ext cx="1909878" cy="36717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CentOS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에서 접속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3884" y="3062500"/>
            <a:ext cx="5502116" cy="1935647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3884" y="2555769"/>
            <a:ext cx="2796782" cy="187703"/>
          </a:xfrm>
          <a:prstGeom prst="rect">
            <a:avLst/>
          </a:prstGeom>
        </p:spPr>
      </p:pic>
      <p:sp>
        <p:nvSpPr>
          <p:cNvPr id="30" name=""/>
          <p:cNvSpPr txBox="1"/>
          <p:nvPr/>
        </p:nvSpPr>
        <p:spPr>
          <a:xfrm>
            <a:off x="443487" y="2018341"/>
            <a:ext cx="1686302" cy="36600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index html </a:t>
            </a:r>
            <a:r>
              <a:rPr lang="ko-KR" altLang="en-US"/>
              <a:t>작성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3" y="1107303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310358"/>
            <a:ext cx="11026700" cy="6402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DNS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Server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구축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42</a:t>
            </a:fld>
            <a:endParaRPr lang="en-US" altLang="en-US"/>
          </a:p>
        </p:txBody>
      </p:sp>
      <p:sp>
        <p:nvSpPr>
          <p:cNvPr id="15" name=""/>
          <p:cNvSpPr txBox="1"/>
          <p:nvPr/>
        </p:nvSpPr>
        <p:spPr>
          <a:xfrm>
            <a:off x="292753" y="1107303"/>
            <a:ext cx="2351387" cy="449222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Win_Server 2016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8726" y="1993589"/>
            <a:ext cx="2982179" cy="1594380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56253" y="1810697"/>
            <a:ext cx="2951694" cy="1921943"/>
          </a:xfrm>
          <a:prstGeom prst="rect">
            <a:avLst/>
          </a:prstGeom>
        </p:spPr>
      </p:pic>
      <p:sp>
        <p:nvSpPr>
          <p:cNvPr id="23" name=""/>
          <p:cNvSpPr/>
          <p:nvPr/>
        </p:nvSpPr>
        <p:spPr>
          <a:xfrm>
            <a:off x="5444289" y="2493867"/>
            <a:ext cx="1303421" cy="2778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66800" y="1556525"/>
            <a:ext cx="2923968" cy="2152486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62639" y="3986961"/>
            <a:ext cx="3969461" cy="2551951"/>
          </a:xfrm>
          <a:prstGeom prst="rect">
            <a:avLst/>
          </a:prstGeom>
        </p:spPr>
      </p:pic>
      <p:sp>
        <p:nvSpPr>
          <p:cNvPr id="26" name=""/>
          <p:cNvSpPr txBox="1"/>
          <p:nvPr/>
        </p:nvSpPr>
        <p:spPr>
          <a:xfrm>
            <a:off x="4878604" y="1374497"/>
            <a:ext cx="2289911" cy="36667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맑은 고딕"/>
              </a:rPr>
              <a:t>정방향 새 영역 생성</a:t>
            </a:r>
            <a:endParaRPr lang="ko-KR" altLang="en-US">
              <a:latin typeface="맑은 고딕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6747710" y="4898642"/>
            <a:ext cx="3081073" cy="36677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latin typeface="맑은 고딕"/>
              </a:rPr>
              <a:t>A </a:t>
            </a:r>
            <a:r>
              <a:rPr lang="ko-KR" altLang="en-US">
                <a:latin typeface="맑은 고딕"/>
              </a:rPr>
              <a:t>레코드 및 </a:t>
            </a:r>
            <a:r>
              <a:rPr lang="en-US" altLang="ko-KR">
                <a:latin typeface="맑은 고딕"/>
              </a:rPr>
              <a:t>NS</a:t>
            </a:r>
            <a:r>
              <a:rPr lang="ko-KR" altLang="en-US">
                <a:latin typeface="맑은 고딕"/>
              </a:rPr>
              <a:t>레코드 생성</a:t>
            </a:r>
            <a:endParaRPr lang="ko-KR" altLang="en-US">
              <a:latin typeface="맑은 고딕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569617" y="1627805"/>
            <a:ext cx="3777753" cy="3657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latin typeface="맑은 고딕"/>
              </a:rPr>
              <a:t>dnsmgmt.msc</a:t>
            </a:r>
            <a:r>
              <a:rPr lang="ko-KR" altLang="en-US">
                <a:latin typeface="맑은 고딕"/>
              </a:rPr>
              <a:t>로 </a:t>
            </a:r>
            <a:r>
              <a:rPr lang="en-US" altLang="ko-KR">
                <a:latin typeface="맑은 고딕"/>
              </a:rPr>
              <a:t>DNS</a:t>
            </a:r>
            <a:r>
              <a:rPr lang="ko-KR" altLang="en-US">
                <a:latin typeface="맑은 고딕"/>
              </a:rPr>
              <a:t> 관리자 실행</a:t>
            </a:r>
            <a:endParaRPr lang="ko-KR" altLang="en-US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3" y="1107303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310358"/>
            <a:ext cx="11026700" cy="6402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DNS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Server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구축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  <p:sp>
        <p:nvSpPr>
          <p:cNvPr id="15" name=""/>
          <p:cNvSpPr txBox="1"/>
          <p:nvPr/>
        </p:nvSpPr>
        <p:spPr>
          <a:xfrm>
            <a:off x="292753" y="1282423"/>
            <a:ext cx="2347241" cy="44508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Win_Server 2016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57986" y="2251407"/>
            <a:ext cx="2728196" cy="2781541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95584" y="2251407"/>
            <a:ext cx="3399798" cy="2781541"/>
          </a:xfrm>
          <a:prstGeom prst="rect">
            <a:avLst/>
          </a:prstGeom>
        </p:spPr>
      </p:pic>
      <p:sp>
        <p:nvSpPr>
          <p:cNvPr id="28" name=""/>
          <p:cNvSpPr txBox="1"/>
          <p:nvPr/>
        </p:nvSpPr>
        <p:spPr>
          <a:xfrm>
            <a:off x="1466373" y="1885466"/>
            <a:ext cx="3901917" cy="36594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맑은 고딕"/>
              </a:rPr>
              <a:t>Win701</a:t>
            </a:r>
            <a:r>
              <a:rPr lang="ko-KR" altLang="en-US">
                <a:latin typeface="맑은 고딕"/>
              </a:rPr>
              <a:t>에서 </a:t>
            </a:r>
            <a:r>
              <a:rPr lang="en-US" altLang="ko-KR">
                <a:latin typeface="맑은 고딕"/>
              </a:rPr>
              <a:t>nslookup</a:t>
            </a:r>
            <a:r>
              <a:rPr lang="ko-KR" altLang="en-US">
                <a:latin typeface="맑은 고딕"/>
              </a:rPr>
              <a:t>으로 이름풀이</a:t>
            </a:r>
            <a:endParaRPr lang="ko-KR" altLang="en-US">
              <a:latin typeface="맑은 고딕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6622278" y="1885466"/>
            <a:ext cx="3746410" cy="36594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Win701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에서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www.kedu.edu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접속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3" y="1107303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310358"/>
            <a:ext cx="11026700" cy="6402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DNS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Server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구축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  <p:sp>
        <p:nvSpPr>
          <p:cNvPr id="15" name=""/>
          <p:cNvSpPr txBox="1"/>
          <p:nvPr/>
        </p:nvSpPr>
        <p:spPr>
          <a:xfrm>
            <a:off x="292753" y="1282423"/>
            <a:ext cx="2922887" cy="449222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Win_Server 2016_Sec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9844" y="2515201"/>
            <a:ext cx="3842951" cy="2909767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49619" y="3215567"/>
            <a:ext cx="2812023" cy="3140783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88895" y="1882528"/>
            <a:ext cx="3910350" cy="3405080"/>
          </a:xfrm>
          <a:prstGeom prst="rect">
            <a:avLst/>
          </a:prstGeom>
        </p:spPr>
      </p:pic>
      <p:sp>
        <p:nvSpPr>
          <p:cNvPr id="30" name=""/>
          <p:cNvSpPr txBox="1"/>
          <p:nvPr/>
        </p:nvSpPr>
        <p:spPr>
          <a:xfrm>
            <a:off x="292753" y="2012913"/>
            <a:ext cx="6038197" cy="36643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정방향 새 영역 생성 후 </a:t>
            </a:r>
            <a:r>
              <a:rPr lang="en-US" altLang="ko-KR">
                <a:latin typeface="맑은 고딕"/>
              </a:rPr>
              <a:t>A </a:t>
            </a:r>
            <a:r>
              <a:rPr lang="ko-KR" altLang="en-US">
                <a:latin typeface="맑은 고딕"/>
              </a:rPr>
              <a:t>레코드 및 </a:t>
            </a:r>
            <a:r>
              <a:rPr lang="en-US" altLang="ko-KR">
                <a:latin typeface="맑은 고딕"/>
              </a:rPr>
              <a:t>NS</a:t>
            </a:r>
            <a:r>
              <a:rPr lang="ko-KR" altLang="en-US">
                <a:latin typeface="맑은 고딕"/>
              </a:rPr>
              <a:t>레코드 생성</a:t>
            </a:r>
            <a:endParaRPr lang="ko-KR" altLang="en-US">
              <a:latin typeface="맑은 고딕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4222795" y="2664503"/>
            <a:ext cx="3688670" cy="36594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Win702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에서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nslookup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으로 이름풀이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7835988" y="1507034"/>
            <a:ext cx="3746410" cy="36748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Win702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에서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www.ictsec.com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접속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3" y="1059075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50073"/>
            <a:ext cx="11026700" cy="64337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Win_Server 2016_Sec WEB Server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구축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8032" y="1669203"/>
            <a:ext cx="2968521" cy="1477729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29627" y="1530105"/>
            <a:ext cx="4230371" cy="2209419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8033" y="4244521"/>
            <a:ext cx="3814264" cy="2057301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928032" y="3609182"/>
            <a:ext cx="3783033" cy="63706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맑은 고딕"/>
              </a:rPr>
              <a:t>C</a:t>
            </a:r>
            <a:r>
              <a:rPr lang="ko-KR" altLang="en-US">
                <a:latin typeface="맑은 고딕"/>
              </a:rPr>
              <a:t>드라이브</a:t>
            </a:r>
            <a:r>
              <a:rPr lang="en-US" altLang="ko-KR">
                <a:latin typeface="맑은 고딕"/>
              </a:rPr>
              <a:t>&gt;inetpub&gt;wwwroot</a:t>
            </a:r>
            <a:r>
              <a:rPr lang="ko-KR" altLang="en-US">
                <a:latin typeface="맑은 고딕"/>
              </a:rPr>
              <a:t>에서</a:t>
            </a:r>
            <a:endParaRPr lang="ko-KR" altLang="en-US">
              <a:latin typeface="맑은 고딕"/>
            </a:endParaRPr>
          </a:p>
          <a:p>
            <a:pPr>
              <a:defRPr/>
            </a:pPr>
            <a:r>
              <a:rPr lang="ko-KR" altLang="en-US">
                <a:latin typeface="맑은 고딕"/>
              </a:rPr>
              <a:t>이미지파일과 </a:t>
            </a:r>
            <a:r>
              <a:rPr lang="en-US" altLang="ko-KR">
                <a:latin typeface="맑은 고딕"/>
              </a:rPr>
              <a:t>index.html </a:t>
            </a:r>
            <a:r>
              <a:rPr lang="ko-KR" altLang="en-US">
                <a:latin typeface="맑은 고딕"/>
              </a:rPr>
              <a:t>생성</a:t>
            </a:r>
            <a:endParaRPr lang="ko-KR" altLang="en-US">
              <a:latin typeface="맑은 고딕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48412" y="4244521"/>
            <a:ext cx="4275618" cy="2135663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7330587" y="4374863"/>
            <a:ext cx="245345" cy="36305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20" name=""/>
          <p:cNvSpPr txBox="1"/>
          <p:nvPr/>
        </p:nvSpPr>
        <p:spPr>
          <a:xfrm>
            <a:off x="5301590" y="1164339"/>
            <a:ext cx="2151670" cy="365765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사이트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바인딩 편집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821903" y="1164339"/>
            <a:ext cx="3074650" cy="36728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inetmgr.exe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로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IIS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관리자 실행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3" y="1059075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50073"/>
            <a:ext cx="11026700" cy="64337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Win_Server 2016_Sec WEB Server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구축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1912" y="2131543"/>
            <a:ext cx="4925285" cy="2728811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25681" y="2916385"/>
            <a:ext cx="1813717" cy="861134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63093" y="1948661"/>
            <a:ext cx="3736152" cy="3657716"/>
          </a:xfrm>
          <a:prstGeom prst="rect">
            <a:avLst/>
          </a:prstGeom>
        </p:spPr>
      </p:pic>
      <p:sp>
        <p:nvSpPr>
          <p:cNvPr id="21" name=""/>
          <p:cNvSpPr txBox="1"/>
          <p:nvPr/>
        </p:nvSpPr>
        <p:spPr>
          <a:xfrm>
            <a:off x="292753" y="1765778"/>
            <a:ext cx="5399602" cy="365917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IIS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사이트 기본문서에서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index.html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가장 위로 올리기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7862940" y="1581175"/>
            <a:ext cx="3746410" cy="36748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Win702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에서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www.ictsec.com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접속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5708584" y="2551736"/>
            <a:ext cx="2154356" cy="36464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웹 사이트 다시시작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/>
          <p:nvPr/>
        </p:nvSpPr>
        <p:spPr>
          <a:xfrm>
            <a:off x="0" y="5943600"/>
            <a:ext cx="12192000" cy="914400"/>
          </a:xfrm>
          <a:prstGeom prst="pieWedge">
            <a:avLst/>
          </a:prstGeom>
          <a:solidFill>
            <a:srgbClr val="c0cde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4386093" y="2277070"/>
            <a:ext cx="3470613" cy="6928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4000"/>
              <a:t>네트워크 구축</a:t>
            </a:r>
            <a:endParaRPr lang="ko-KR" altLang="en-US" sz="4000"/>
          </a:p>
        </p:txBody>
      </p:sp>
      <p:cxnSp>
        <p:nvCxnSpPr>
          <p:cNvPr id="15" name=""/>
          <p:cNvCxnSpPr/>
          <p:nvPr/>
        </p:nvCxnSpPr>
        <p:spPr>
          <a:xfrm>
            <a:off x="3913654" y="1637778"/>
            <a:ext cx="4364692" cy="0"/>
          </a:xfrm>
          <a:prstGeom prst="line">
            <a:avLst/>
          </a:prstGeom>
          <a:ln w="28575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"/>
          <p:cNvCxnSpPr/>
          <p:nvPr/>
        </p:nvCxnSpPr>
        <p:spPr>
          <a:xfrm>
            <a:off x="3913654" y="3602505"/>
            <a:ext cx="4364692" cy="0"/>
          </a:xfrm>
          <a:prstGeom prst="line">
            <a:avLst/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94675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MAIL Server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구축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40</a:t>
            </a:fld>
            <a:endParaRPr lang="en-US" altLang="en-US"/>
          </a:p>
        </p:txBody>
      </p:sp>
      <p:sp>
        <p:nvSpPr>
          <p:cNvPr id="10" name=""/>
          <p:cNvSpPr txBox="1"/>
          <p:nvPr/>
        </p:nvSpPr>
        <p:spPr>
          <a:xfrm>
            <a:off x="292753" y="1282423"/>
            <a:ext cx="2347241" cy="44508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Win_Server 2016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14528" y="2311269"/>
            <a:ext cx="3894822" cy="3326436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2754" y="2505835"/>
            <a:ext cx="3397003" cy="2937303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3312" y="2903784"/>
            <a:ext cx="3749364" cy="2141405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292753" y="1945176"/>
            <a:ext cx="4351637" cy="36749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DNS</a:t>
            </a:r>
            <a:r>
              <a:rPr lang="ko-KR" altLang="en-US"/>
              <a:t> 관리자에서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레코드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Mail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및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MX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생성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94675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MAIL Server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구축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1671" y="3199354"/>
            <a:ext cx="3557959" cy="1966492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1671" y="2810701"/>
            <a:ext cx="2126164" cy="388653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292753" y="1282423"/>
            <a:ext cx="2347241" cy="44508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Win_Server 2016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21301" y="1635943"/>
            <a:ext cx="3938697" cy="2349516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764487" y="2275252"/>
            <a:ext cx="3120910" cy="36656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hmailserver</a:t>
            </a:r>
            <a:r>
              <a:rPr lang="ko-KR" altLang="en-US"/>
              <a:t> 실행 후 계정 생성</a:t>
            </a:r>
            <a:endParaRPr lang="ko-KR" altLang="en-US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78315" y="4457178"/>
            <a:ext cx="3781683" cy="2264297"/>
          </a:xfrm>
          <a:prstGeom prst="rect">
            <a:avLst/>
          </a:prstGeom>
        </p:spPr>
      </p:pic>
      <p:sp>
        <p:nvSpPr>
          <p:cNvPr id="21" name=""/>
          <p:cNvSpPr txBox="1"/>
          <p:nvPr/>
        </p:nvSpPr>
        <p:spPr>
          <a:xfrm>
            <a:off x="5877001" y="1272446"/>
            <a:ext cx="2548890" cy="36349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프로토콜 </a:t>
            </a:r>
            <a:r>
              <a:rPr lang="en-US" altLang="ko-KR"/>
              <a:t>3</a:t>
            </a:r>
            <a:r>
              <a:rPr lang="ko-KR" altLang="en-US"/>
              <a:t>개 체크 확인</a:t>
            </a:r>
            <a:endParaRPr lang="ko-KR" altLang="en-US"/>
          </a:p>
        </p:txBody>
      </p:sp>
      <p:sp>
        <p:nvSpPr>
          <p:cNvPr id="22" name=""/>
          <p:cNvSpPr txBox="1"/>
          <p:nvPr/>
        </p:nvSpPr>
        <p:spPr>
          <a:xfrm>
            <a:off x="6097580" y="4091617"/>
            <a:ext cx="1691639" cy="36556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백업 폴더 지정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933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94675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MAIL Server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구축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  <p:sp>
        <p:nvSpPr>
          <p:cNvPr id="13" name=""/>
          <p:cNvSpPr txBox="1"/>
          <p:nvPr/>
        </p:nvSpPr>
        <p:spPr>
          <a:xfrm>
            <a:off x="292753" y="1282423"/>
            <a:ext cx="2347241" cy="44508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Win_Server 2016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2650" y="2695041"/>
            <a:ext cx="4237132" cy="2695357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42489" y="1948081"/>
            <a:ext cx="4709484" cy="4189278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582650" y="2167608"/>
            <a:ext cx="4404640" cy="36458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맑은 고딕"/>
              </a:rPr>
              <a:t>MX</a:t>
            </a:r>
            <a:r>
              <a:rPr lang="ko-KR" altLang="en-US">
                <a:latin typeface="맑은 고딕"/>
              </a:rPr>
              <a:t>쿼리에서 </a:t>
            </a:r>
            <a:r>
              <a:rPr lang="en-US" altLang="ko-KR">
                <a:latin typeface="맑은 고딕"/>
              </a:rPr>
              <a:t>kim@kedu.edu</a:t>
            </a:r>
            <a:r>
              <a:rPr lang="ko-KR" altLang="en-US">
                <a:latin typeface="맑은 고딕"/>
              </a:rPr>
              <a:t>입력 후 확인</a:t>
            </a:r>
            <a:endParaRPr lang="ko-KR" altLang="en-US">
              <a:latin typeface="맑은 고딕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6803920" y="1586532"/>
            <a:ext cx="3586622" cy="3641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atin typeface="맑은 고딕"/>
              </a:rPr>
              <a:t>진단에서 테스트 수행 진단 확인</a:t>
            </a:r>
            <a:endParaRPr lang="ko-KR" altLang="en-US"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88326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94675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MAIL Server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구축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292754" y="1202212"/>
            <a:ext cx="2922887" cy="453233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Win_Server 2016_Sec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2650" y="2939104"/>
            <a:ext cx="3209287" cy="2264576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05060" y="1882738"/>
            <a:ext cx="3999485" cy="2188654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305060" y="1651434"/>
            <a:ext cx="1999742" cy="365543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51851" y="4283504"/>
            <a:ext cx="3752695" cy="2343385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525789" y="1882738"/>
            <a:ext cx="4222067" cy="2188654"/>
          </a:xfrm>
          <a:prstGeom prst="rect">
            <a:avLst/>
          </a:prstGeom>
        </p:spPr>
      </p:pic>
      <p:sp>
        <p:nvSpPr>
          <p:cNvPr id="24" name=""/>
          <p:cNvSpPr txBox="1"/>
          <p:nvPr/>
        </p:nvSpPr>
        <p:spPr>
          <a:xfrm>
            <a:off x="292754" y="2353276"/>
            <a:ext cx="4351637" cy="367493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DNS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관리자에서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레코드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Mail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및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MX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생성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4937362" y="1321849"/>
            <a:ext cx="3249743" cy="36656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hmailserver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실행 후 계정 생성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9350356" y="5455196"/>
            <a:ext cx="2548890" cy="363497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프로토콜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개 체크 확인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01795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94675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MAIL Server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구축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  <p:sp>
        <p:nvSpPr>
          <p:cNvPr id="11" name=""/>
          <p:cNvSpPr txBox="1"/>
          <p:nvPr/>
        </p:nvSpPr>
        <p:spPr>
          <a:xfrm>
            <a:off x="292753" y="1282423"/>
            <a:ext cx="2922887" cy="449222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Win_Server 2016_Sec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3565" y="2856558"/>
            <a:ext cx="3680202" cy="2319075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04385" y="1959773"/>
            <a:ext cx="4385690" cy="4112644"/>
          </a:xfrm>
          <a:prstGeom prst="rect">
            <a:avLst/>
          </a:prstGeom>
        </p:spPr>
      </p:pic>
      <p:sp>
        <p:nvSpPr>
          <p:cNvPr id="21" name=""/>
          <p:cNvSpPr txBox="1"/>
          <p:nvPr/>
        </p:nvSpPr>
        <p:spPr>
          <a:xfrm>
            <a:off x="582648" y="2167608"/>
            <a:ext cx="4261767" cy="364589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MX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쿼리에서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lee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@ictsec.com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입력 후 확인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6803920" y="1586532"/>
            <a:ext cx="3586622" cy="36154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진단에서 테스트 수행 진단 확인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31364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94675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MAIL Server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구축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  <p:sp>
        <p:nvSpPr>
          <p:cNvPr id="11" name=""/>
          <p:cNvSpPr txBox="1"/>
          <p:nvPr/>
        </p:nvSpPr>
        <p:spPr>
          <a:xfrm>
            <a:off x="292750" y="1282423"/>
            <a:ext cx="1179814" cy="449222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Win701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9228" y="3429001"/>
            <a:ext cx="4041727" cy="2727732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9228" y="2552625"/>
            <a:ext cx="906858" cy="876375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55955" y="2169656"/>
            <a:ext cx="3279609" cy="3507967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556143" y="2169656"/>
            <a:ext cx="3207709" cy="3591497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429227" y="1988542"/>
            <a:ext cx="4224688" cy="36222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>
                <a:latin typeface="맑은 고딕"/>
              </a:rPr>
              <a:t>Mozilla Thunderbird</a:t>
            </a:r>
            <a:r>
              <a:rPr lang="ko-KR" altLang="en-US">
                <a:latin typeface="맑은 고딕"/>
              </a:rPr>
              <a:t> 실행 후 계정 추가</a:t>
            </a:r>
            <a:endParaRPr lang="ko-KR" altLang="en-US"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78793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94675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MAIL Server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구축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  <p:sp>
        <p:nvSpPr>
          <p:cNvPr id="11" name=""/>
          <p:cNvSpPr txBox="1"/>
          <p:nvPr/>
        </p:nvSpPr>
        <p:spPr>
          <a:xfrm>
            <a:off x="292751" y="1282423"/>
            <a:ext cx="1179813" cy="449222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Win702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9228" y="3429001"/>
            <a:ext cx="4041727" cy="2727732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9228" y="2552625"/>
            <a:ext cx="906858" cy="876375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33390" y="2294406"/>
            <a:ext cx="3259862" cy="3456785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81844" y="2294406"/>
            <a:ext cx="3200554" cy="3456785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429227" y="1988542"/>
            <a:ext cx="4224688" cy="362228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Mozilla Thunderbird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실행 후 계정 추가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71132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MAIL Server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송수신확인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  <p:sp>
        <p:nvSpPr>
          <p:cNvPr id="9" name=""/>
          <p:cNvSpPr txBox="1"/>
          <p:nvPr/>
        </p:nvSpPr>
        <p:spPr>
          <a:xfrm>
            <a:off x="694918" y="1282423"/>
            <a:ext cx="3418188" cy="44922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Win701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kim -&gt;Win702 lee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5749570" y="1252728"/>
            <a:ext cx="3420254" cy="4503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Win702 lee -&gt;Win701 kim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4816" y="1731645"/>
            <a:ext cx="4172508" cy="2037639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7023" y="3852956"/>
            <a:ext cx="4210301" cy="2685956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6170" y="1701949"/>
            <a:ext cx="4451809" cy="2151007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48936" y="3595876"/>
            <a:ext cx="4406278" cy="2913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71132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  <p:sp>
        <p:nvSpPr>
          <p:cNvPr id="9" name=""/>
          <p:cNvSpPr txBox="1"/>
          <p:nvPr/>
        </p:nvSpPr>
        <p:spPr>
          <a:xfrm>
            <a:off x="292754" y="1274412"/>
            <a:ext cx="2347240" cy="4485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Win_Server 2003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3043" y="2392513"/>
            <a:ext cx="2642021" cy="3592863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41855" y="2843836"/>
            <a:ext cx="2884420" cy="2913254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78725" y="1722957"/>
            <a:ext cx="2293818" cy="2834885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10139" y="3311376"/>
            <a:ext cx="2362404" cy="3299746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498738" y="2230374"/>
            <a:ext cx="2400508" cy="3025402"/>
          </a:xfrm>
          <a:prstGeom prst="rect">
            <a:avLst/>
          </a:prstGeom>
        </p:spPr>
      </p:pic>
      <p:sp>
        <p:nvSpPr>
          <p:cNvPr id="15" name=""/>
          <p:cNvSpPr/>
          <p:nvPr/>
        </p:nvSpPr>
        <p:spPr>
          <a:xfrm>
            <a:off x="6931818" y="3585181"/>
            <a:ext cx="823451" cy="315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6" name=""/>
          <p:cNvSpPr txBox="1"/>
          <p:nvPr/>
        </p:nvSpPr>
        <p:spPr>
          <a:xfrm>
            <a:off x="1036455" y="1871853"/>
            <a:ext cx="1080415" cy="35852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ACS</a:t>
            </a:r>
            <a:r>
              <a:rPr lang="ko-KR" altLang="en-US"/>
              <a:t> 실행</a:t>
            </a:r>
            <a:endParaRPr lang="ko-KR" altLang="en-US"/>
          </a:p>
        </p:txBody>
      </p:sp>
      <p:sp>
        <p:nvSpPr>
          <p:cNvPr id="17" name=""/>
          <p:cNvSpPr txBox="1"/>
          <p:nvPr/>
        </p:nvSpPr>
        <p:spPr>
          <a:xfrm>
            <a:off x="3441855" y="2051113"/>
            <a:ext cx="2831310" cy="642557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en-US" altLang="ko-KR"/>
              <a:t>Administration Contor</a:t>
            </a:r>
            <a:r>
              <a:rPr lang="ko-KR" altLang="en-US"/>
              <a:t> 에서 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관리자 계정 추가</a:t>
            </a:r>
            <a:endParaRPr lang="ko-KR" altLang="en-US"/>
          </a:p>
        </p:txBody>
      </p:sp>
      <p:sp>
        <p:nvSpPr>
          <p:cNvPr id="18" name=""/>
          <p:cNvSpPr txBox="1"/>
          <p:nvPr/>
        </p:nvSpPr>
        <p:spPr>
          <a:xfrm>
            <a:off x="6443949" y="1274412"/>
            <a:ext cx="5258466" cy="36198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이름과 비밀번호 설정 및 </a:t>
            </a:r>
            <a:r>
              <a:rPr lang="en-US" altLang="ko-KR"/>
              <a:t>Grant</a:t>
            </a:r>
            <a:r>
              <a:rPr lang="ko-KR" altLang="en-US"/>
              <a:t> </a:t>
            </a:r>
            <a:r>
              <a:rPr lang="en-US" altLang="ko-KR"/>
              <a:t>All</a:t>
            </a:r>
            <a:r>
              <a:rPr lang="ko-KR" altLang="en-US"/>
              <a:t>로 관리 권한 부여</a:t>
            </a:r>
            <a:endParaRPr lang="ko-KR" altLang="en-US"/>
          </a:p>
        </p:txBody>
      </p:sp>
      <p:sp>
        <p:nvSpPr>
          <p:cNvPr id="19" name=""/>
          <p:cNvSpPr/>
          <p:nvPr/>
        </p:nvSpPr>
        <p:spPr>
          <a:xfrm>
            <a:off x="4060613" y="4557842"/>
            <a:ext cx="823451" cy="315786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TACACS+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Server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구축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71132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1920" y="2203423"/>
            <a:ext cx="3122584" cy="3148991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24315" y="1189512"/>
            <a:ext cx="3086367" cy="2736618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73835" y="3429000"/>
            <a:ext cx="3086367" cy="2804403"/>
          </a:xfrm>
          <a:prstGeom prst="rect">
            <a:avLst/>
          </a:prstGeom>
        </p:spPr>
      </p:pic>
      <p:sp>
        <p:nvSpPr>
          <p:cNvPr id="14" name=""/>
          <p:cNvSpPr txBox="1"/>
          <p:nvPr/>
        </p:nvSpPr>
        <p:spPr>
          <a:xfrm>
            <a:off x="994410" y="1438180"/>
            <a:ext cx="2764155" cy="638033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en-US" altLang="ko-KR"/>
              <a:t>Network Configuration</a:t>
            </a:r>
            <a:r>
              <a:rPr lang="ko-KR" altLang="en-US"/>
              <a:t>에서</a:t>
            </a:r>
            <a:endParaRPr lang="ko-KR" altLang="en-US"/>
          </a:p>
          <a:p>
            <a:pPr algn="ctr">
              <a:defRPr/>
            </a:pPr>
            <a:r>
              <a:rPr lang="en-US" altLang="ko-KR"/>
              <a:t>AAA Clients</a:t>
            </a:r>
            <a:r>
              <a:rPr lang="ko-KR" altLang="en-US"/>
              <a:t> 추가</a:t>
            </a:r>
            <a:endParaRPr lang="ko-KR" altLang="en-US"/>
          </a:p>
        </p:txBody>
      </p:sp>
      <p:sp>
        <p:nvSpPr>
          <p:cNvPr id="15" name=""/>
          <p:cNvSpPr/>
          <p:nvPr/>
        </p:nvSpPr>
        <p:spPr>
          <a:xfrm>
            <a:off x="4973051" y="2112645"/>
            <a:ext cx="3388895" cy="1631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6" name=""/>
          <p:cNvSpPr/>
          <p:nvPr/>
        </p:nvSpPr>
        <p:spPr>
          <a:xfrm>
            <a:off x="1685828" y="3707388"/>
            <a:ext cx="813241" cy="401052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7" name=""/>
          <p:cNvSpPr/>
          <p:nvPr/>
        </p:nvSpPr>
        <p:spPr>
          <a:xfrm>
            <a:off x="5022571" y="3743819"/>
            <a:ext cx="3388895" cy="364621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8597296" y="3777918"/>
            <a:ext cx="3125404" cy="35821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단일 연결 클라이언트로 설정</a:t>
            </a:r>
            <a:endParaRPr lang="ko-KR" altLang="en-US"/>
          </a:p>
        </p:txBody>
      </p:sp>
      <p:sp>
        <p:nvSpPr>
          <p:cNvPr id="20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TACACS+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Server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구축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87867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442631" y="280144"/>
            <a:ext cx="11026701" cy="64187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VTP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설정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no ip routing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10" name=""/>
          <p:cNvSpPr txBox="1"/>
          <p:nvPr/>
        </p:nvSpPr>
        <p:spPr>
          <a:xfrm>
            <a:off x="743701" y="1499296"/>
            <a:ext cx="972784" cy="45284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/>
              <a:t>DSW1</a:t>
            </a:r>
            <a:endParaRPr lang="en-US" altLang="ko-KR" sz="2400"/>
          </a:p>
        </p:txBody>
      </p:sp>
      <p:sp>
        <p:nvSpPr>
          <p:cNvPr id="11" name=""/>
          <p:cNvSpPr txBox="1"/>
          <p:nvPr/>
        </p:nvSpPr>
        <p:spPr>
          <a:xfrm>
            <a:off x="742330" y="2663835"/>
            <a:ext cx="971413" cy="4518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/>
              <a:t>DSW2</a:t>
            </a:r>
            <a:endParaRPr lang="en-US" altLang="ko-KR" sz="2400"/>
          </a:p>
        </p:txBody>
      </p:sp>
      <p:sp>
        <p:nvSpPr>
          <p:cNvPr id="13" name=""/>
          <p:cNvSpPr/>
          <p:nvPr/>
        </p:nvSpPr>
        <p:spPr>
          <a:xfrm>
            <a:off x="743701" y="1952138"/>
            <a:ext cx="4241333" cy="626730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4" name=""/>
          <p:cNvSpPr/>
          <p:nvPr/>
        </p:nvSpPr>
        <p:spPr>
          <a:xfrm>
            <a:off x="743701" y="3115635"/>
            <a:ext cx="4241333" cy="626730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6480139" y="1318200"/>
            <a:ext cx="971413" cy="45180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ASW1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"/>
          <p:cNvSpPr/>
          <p:nvPr/>
        </p:nvSpPr>
        <p:spPr>
          <a:xfrm>
            <a:off x="6480139" y="1792539"/>
            <a:ext cx="3679859" cy="690200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6480139" y="2794529"/>
            <a:ext cx="971413" cy="45337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ASW2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8" name=""/>
          <p:cNvSpPr/>
          <p:nvPr/>
        </p:nvSpPr>
        <p:spPr>
          <a:xfrm>
            <a:off x="6480139" y="3247905"/>
            <a:ext cx="3679859" cy="625336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6480139" y="4292636"/>
            <a:ext cx="971413" cy="45337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S_SW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1" name=""/>
          <p:cNvSpPr/>
          <p:nvPr/>
        </p:nvSpPr>
        <p:spPr>
          <a:xfrm>
            <a:off x="6480139" y="4746012"/>
            <a:ext cx="3679859" cy="755678"/>
          </a:xfrm>
          <a:prstGeom prst="rect">
            <a:avLst/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743701" y="4519324"/>
            <a:ext cx="4338839" cy="1327121"/>
          </a:xfrm>
          <a:prstGeom prst="rect">
            <a:avLst/>
          </a:prstGeom>
        </p:spPr>
        <p:txBody>
          <a:bodyPr wrap="none">
            <a:spAutoFit/>
          </a:bodyPr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>
                <a:latin typeface="맑은 고딕"/>
              </a:rPr>
              <a:t>DSW1, DSW2, ASW1, ASW2, S_SW</a:t>
            </a:r>
            <a:r>
              <a:rPr lang="ko-KR" altLang="en-US">
                <a:latin typeface="맑은 고딕"/>
              </a:rPr>
              <a:t>에 </a:t>
            </a:r>
            <a:endParaRPr lang="ko-KR" altLang="en-US">
              <a:latin typeface="맑은 고딕"/>
            </a:endParaRPr>
          </a:p>
          <a:p>
            <a:pPr>
              <a:defRPr/>
            </a:pPr>
            <a:r>
              <a:rPr lang="ko-KR" altLang="en-US">
                <a:latin typeface="맑은 고딕"/>
              </a:rPr>
              <a:t>   </a:t>
            </a:r>
            <a:r>
              <a:rPr lang="en-US" altLang="ko-KR">
                <a:latin typeface="맑은 고딕"/>
              </a:rPr>
              <a:t>vtp mode transparent</a:t>
            </a:r>
            <a:r>
              <a:rPr lang="ko-KR" altLang="en-US">
                <a:latin typeface="맑은 고딕"/>
              </a:rPr>
              <a:t>로 설정</a:t>
            </a:r>
            <a:endParaRPr lang="ko-KR" altLang="en-US">
              <a:latin typeface="맑은 고딕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en-US" altLang="ko-KR">
                <a:latin typeface="맑은 고딕"/>
              </a:rPr>
              <a:t>ASW1, ASW2, S_SW</a:t>
            </a:r>
            <a:r>
              <a:rPr lang="ko-KR" altLang="en-US">
                <a:latin typeface="맑은 고딕"/>
              </a:rPr>
              <a:t>에</a:t>
            </a:r>
            <a:endParaRPr lang="ko-KR" altLang="en-US">
              <a:latin typeface="맑은 고딕"/>
            </a:endParaRPr>
          </a:p>
          <a:p>
            <a:pPr marL="0" indent="0">
              <a:buFont typeface="Arial"/>
              <a:buNone/>
              <a:defRPr/>
            </a:pPr>
            <a:r>
              <a:rPr lang="en-US" altLang="ko-KR">
                <a:latin typeface="맑은 고딕"/>
              </a:rPr>
              <a:t>   no ip routing</a:t>
            </a:r>
            <a:r>
              <a:rPr lang="ko-KR" altLang="en-US">
                <a:latin typeface="맑은 고딕"/>
              </a:rPr>
              <a:t> 설정</a:t>
            </a:r>
            <a:endParaRPr lang="ko-KR" altLang="en-US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71132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TACACS+ Server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구축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6483" y="2274981"/>
            <a:ext cx="2339542" cy="3030295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45875" y="2344295"/>
            <a:ext cx="1958070" cy="1944366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6359" y="3271106"/>
            <a:ext cx="1932390" cy="2035108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674969" y="2507351"/>
            <a:ext cx="3085553" cy="2797926"/>
          </a:xfrm>
          <a:prstGeom prst="rect">
            <a:avLst/>
          </a:prstGeom>
        </p:spPr>
      </p:pic>
      <p:sp>
        <p:nvSpPr>
          <p:cNvPr id="14" name=""/>
          <p:cNvSpPr txBox="1"/>
          <p:nvPr/>
        </p:nvSpPr>
        <p:spPr>
          <a:xfrm>
            <a:off x="1442730" y="1524246"/>
            <a:ext cx="1847047" cy="63835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/>
              <a:t>User Setup</a:t>
            </a:r>
            <a:r>
              <a:rPr lang="ko-KR" altLang="en-US"/>
              <a:t>에서</a:t>
            </a:r>
            <a:endParaRPr lang="ko-KR" altLang="en-US"/>
          </a:p>
          <a:p>
            <a:pPr algn="ctr">
              <a:defRPr/>
            </a:pPr>
            <a:r>
              <a:rPr lang="en-US" altLang="ko-KR"/>
              <a:t>User</a:t>
            </a:r>
            <a:r>
              <a:rPr lang="ko-KR" altLang="en-US"/>
              <a:t> 생성</a:t>
            </a:r>
            <a:endParaRPr lang="ko-KR" altLang="en-US"/>
          </a:p>
        </p:txBody>
      </p:sp>
      <p:sp>
        <p:nvSpPr>
          <p:cNvPr id="15" name=""/>
          <p:cNvSpPr/>
          <p:nvPr/>
        </p:nvSpPr>
        <p:spPr>
          <a:xfrm>
            <a:off x="2131440" y="3113211"/>
            <a:ext cx="823451" cy="315786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"/>
          <p:cNvSpPr/>
          <p:nvPr/>
        </p:nvSpPr>
        <p:spPr>
          <a:xfrm>
            <a:off x="4989688" y="2828759"/>
            <a:ext cx="823451" cy="315786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7" name=""/>
          <p:cNvSpPr/>
          <p:nvPr/>
        </p:nvSpPr>
        <p:spPr>
          <a:xfrm>
            <a:off x="4545875" y="4798165"/>
            <a:ext cx="1775951" cy="508050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8" name=""/>
          <p:cNvSpPr/>
          <p:nvPr/>
        </p:nvSpPr>
        <p:spPr>
          <a:xfrm>
            <a:off x="7705452" y="3030941"/>
            <a:ext cx="1586642" cy="227207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9" name=""/>
          <p:cNvSpPr/>
          <p:nvPr/>
        </p:nvSpPr>
        <p:spPr>
          <a:xfrm>
            <a:off x="7674969" y="4798165"/>
            <a:ext cx="2773780" cy="227207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7214826" y="1980909"/>
            <a:ext cx="4125639" cy="36338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shell (</a:t>
            </a:r>
            <a:r>
              <a:rPr lang="ko-KR" altLang="en-US"/>
              <a:t>실행권한</a:t>
            </a:r>
            <a:r>
              <a:rPr lang="en-US" altLang="ko-KR"/>
              <a:t>)</a:t>
            </a:r>
            <a:r>
              <a:rPr lang="ko-KR" altLang="en-US"/>
              <a:t>과 </a:t>
            </a:r>
            <a:r>
              <a:rPr lang="en-US" altLang="ko-KR"/>
              <a:t>Privilege Level</a:t>
            </a:r>
            <a:r>
              <a:rPr lang="ko-KR" altLang="en-US"/>
              <a:t> </a:t>
            </a:r>
            <a:r>
              <a:rPr lang="en-US" altLang="ko-KR"/>
              <a:t>15 </a:t>
            </a:r>
            <a:r>
              <a:rPr lang="ko-KR" altLang="en-US"/>
              <a:t>부여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25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71132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TACACS+ Server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구축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4998" y="1843570"/>
            <a:ext cx="4065327" cy="2805732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64998" y="3570070"/>
            <a:ext cx="4170950" cy="2968842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94968" y="2415837"/>
            <a:ext cx="5105842" cy="3596951"/>
          </a:xfrm>
          <a:prstGeom prst="rect">
            <a:avLst/>
          </a:prstGeom>
        </p:spPr>
      </p:pic>
      <p:sp>
        <p:nvSpPr>
          <p:cNvPr id="12" name=""/>
          <p:cNvSpPr txBox="1"/>
          <p:nvPr/>
        </p:nvSpPr>
        <p:spPr>
          <a:xfrm>
            <a:off x="746414" y="1323631"/>
            <a:ext cx="3688537" cy="36405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latin typeface="맑은 고딕"/>
              </a:rPr>
              <a:t>Win701</a:t>
            </a:r>
            <a:r>
              <a:rPr lang="ko-KR" altLang="en-US">
                <a:latin typeface="맑은 고딕"/>
              </a:rPr>
              <a:t>에서 </a:t>
            </a:r>
            <a:r>
              <a:rPr lang="en-US" altLang="ko-KR">
                <a:latin typeface="맑은 고딕"/>
              </a:rPr>
              <a:t>DSW1</a:t>
            </a:r>
            <a:r>
              <a:rPr lang="ko-KR" altLang="en-US">
                <a:latin typeface="맑은 고딕"/>
              </a:rPr>
              <a:t>로 </a:t>
            </a:r>
            <a:r>
              <a:rPr lang="en-US" altLang="ko-KR">
                <a:latin typeface="맑은 고딕"/>
              </a:rPr>
              <a:t>SSH</a:t>
            </a:r>
            <a:r>
              <a:rPr lang="ko-KR" altLang="en-US">
                <a:latin typeface="맑은 고딕"/>
              </a:rPr>
              <a:t> 접속</a:t>
            </a:r>
            <a:endParaRPr lang="ko-KR" altLang="en-US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  <p:cxnSp>
        <p:nvCxnSpPr>
          <p:cNvPr id="3" name=""/>
          <p:cNvCxnSpPr/>
          <p:nvPr/>
        </p:nvCxnSpPr>
        <p:spPr>
          <a:xfrm>
            <a:off x="292754" y="1071132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4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TACACS+ Server AAA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6" name=""/>
          <p:cNvSpPr/>
          <p:nvPr/>
        </p:nvSpPr>
        <p:spPr>
          <a:xfrm>
            <a:off x="1025630" y="1446000"/>
            <a:ext cx="10140740" cy="42004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0" indent="0" algn="l">
              <a:lnSpc>
                <a:spcPct val="150000"/>
              </a:lnSpc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AAA(Authentication, Authorization, Accounting)</a:t>
            </a: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는 프로토콜을 사용하여 인증하는 방식</a:t>
            </a: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indent="0" algn="l">
              <a:lnSpc>
                <a:spcPct val="150000"/>
              </a:lnSpc>
              <a:buFont typeface="Arial"/>
              <a:buNone/>
              <a:defRPr/>
            </a:pP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indent="0" algn="l">
              <a:lnSpc>
                <a:spcPct val="150000"/>
              </a:lnSpc>
              <a:buFont typeface="Arial"/>
              <a:buNone/>
              <a:defRPr/>
            </a:pP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257040" indent="-257040" algn="l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Authentication</a:t>
            </a:r>
            <a:r>
              <a:rPr xmlns:mc="http://schemas.openxmlformats.org/markup-compatibility/2006" xmlns:hp="http://schemas.haansoft.com/office/presentation/8.0" lang="en-US" altLang="ko-KR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lang="ko-KR" altLang="en-US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인증</a:t>
            </a:r>
            <a:r>
              <a:rPr xmlns:mc="http://schemas.openxmlformats.org/markup-compatibility/2006" xmlns:hp="http://schemas.haansoft.com/office/presentation/8.0" lang="en-US" altLang="ko-KR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):</a:t>
            </a:r>
            <a:r>
              <a:rPr xmlns:mc="http://schemas.openxmlformats.org/markup-compatibility/2006" xmlns:hp="http://schemas.haansoft.com/office/presentation/8.0" lang="ko-KR" altLang="en-US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사용자가 네트워크 장치와 서비스에 접근하는 것을 허용하기 전에</a:t>
            </a:r>
            <a:endParaRPr xmlns:mc="http://schemas.openxmlformats.org/markup-compatibility/2006" xmlns:hp="http://schemas.haansoft.com/office/presentation/8.0" lang="ko-KR" altLang="en-US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indent="0" algn="l">
              <a:lnSpc>
                <a:spcPct val="150000"/>
              </a:lnSpc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ko-KR" altLang="en-US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                           식별하고 확인하는과정 </a:t>
            </a:r>
            <a:endParaRPr xmlns:mc="http://schemas.openxmlformats.org/markup-compatibility/2006" xmlns:hp="http://schemas.haansoft.com/office/presentation/8.0" lang="ko-KR" altLang="en-US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indent="0" algn="l">
              <a:lnSpc>
                <a:spcPct val="150000"/>
              </a:lnSpc>
              <a:buFont typeface="Arial"/>
              <a:buNone/>
              <a:defRPr/>
            </a:pPr>
            <a:endParaRPr xmlns:mc="http://schemas.openxmlformats.org/markup-compatibility/2006" xmlns:hp="http://schemas.haansoft.com/office/presentation/8.0" lang="ko-KR" altLang="en-US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>
                <a:latin typeface="맑은 고딕"/>
                <a:ea typeface="맑은 고딕"/>
              </a:rPr>
              <a:t>Authorization(</a:t>
            </a:r>
            <a:r>
              <a:rPr lang="ko-KR" altLang="en-US">
                <a:latin typeface="맑은 고딕"/>
                <a:ea typeface="맑은 고딕"/>
              </a:rPr>
              <a:t>권한</a:t>
            </a:r>
            <a:r>
              <a:rPr lang="en-US" altLang="ko-KR">
                <a:latin typeface="맑은 고딕"/>
                <a:ea typeface="맑은 고딕"/>
              </a:rPr>
              <a:t>):</a:t>
            </a:r>
            <a:r>
              <a:rPr lang="ko-KR" altLang="en-US">
                <a:latin typeface="맑은 고딕"/>
                <a:ea typeface="맑은 고딕"/>
              </a:rPr>
              <a:t> 인증을 마친 사용자의 권한과 접근 수준을 결정하는 과정</a:t>
            </a:r>
            <a:endParaRPr lang="ko-KR" altLang="en-US">
              <a:latin typeface="맑은 고딕"/>
              <a:ea typeface="맑은 고딕"/>
            </a:endParaRPr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>
                <a:latin typeface="맑은 고딕"/>
                <a:ea typeface="맑은 고딕"/>
              </a:rPr>
              <a:t>Accounting(</a:t>
            </a:r>
            <a:r>
              <a:rPr lang="ko-KR" altLang="en-US">
                <a:latin typeface="맑은 고딕"/>
                <a:ea typeface="맑은 고딕"/>
              </a:rPr>
              <a:t>감사</a:t>
            </a:r>
            <a:r>
              <a:rPr lang="en-US" altLang="ko-KR">
                <a:latin typeface="맑은 고딕"/>
                <a:ea typeface="맑은 고딕"/>
              </a:rPr>
              <a:t>):</a:t>
            </a:r>
            <a:r>
              <a:rPr lang="ko-KR" altLang="en-US">
                <a:latin typeface="맑은 고딕"/>
                <a:ea typeface="맑은 고딕"/>
              </a:rPr>
              <a:t> 사용자의 행동을 기록하는 과정</a:t>
            </a:r>
            <a:endParaRPr lang="ko-KR" altLang="en-US">
              <a:latin typeface="맑은 고딕"/>
              <a:ea typeface="맑은 고딕"/>
            </a:endParaRPr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71132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825" y="2159853"/>
            <a:ext cx="5688175" cy="523462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7825" y="2683316"/>
            <a:ext cx="6104218" cy="837540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7825" y="3520856"/>
            <a:ext cx="6061433" cy="1094513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5807" y="4615370"/>
            <a:ext cx="6025469" cy="1151618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407825" y="1713359"/>
            <a:ext cx="970261" cy="446494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DSW1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292754" y="1211777"/>
            <a:ext cx="4449711" cy="45319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>
                <a:latin typeface="맑은 고딕"/>
              </a:rPr>
              <a:t>1.</a:t>
            </a:r>
            <a:r>
              <a:rPr lang="ko-KR" altLang="en-US" sz="2400">
                <a:latin typeface="맑은 고딕"/>
              </a:rPr>
              <a:t> </a:t>
            </a:r>
            <a:r>
              <a:rPr lang="en-US" altLang="ko-KR" sz="2400">
                <a:latin typeface="맑은 고딕"/>
              </a:rPr>
              <a:t>Authentication(</a:t>
            </a:r>
            <a:r>
              <a:rPr lang="ko-KR" altLang="en-US" sz="2400">
                <a:latin typeface="맑은 고딕"/>
              </a:rPr>
              <a:t>인증</a:t>
            </a:r>
            <a:r>
              <a:rPr lang="en-US" altLang="ko-KR" sz="2400">
                <a:latin typeface="맑은 고딕"/>
              </a:rPr>
              <a:t>)</a:t>
            </a:r>
            <a:endParaRPr lang="en-US" altLang="ko-KR" sz="2400">
              <a:latin typeface="맑은 고딕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6512042" y="2750375"/>
            <a:ext cx="5679958" cy="2143570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>
                <a:latin typeface="맑은 고딕"/>
              </a:rPr>
              <a:t>test aaa group tacacs+ admin100 cisco123 legacy</a:t>
            </a:r>
            <a:endParaRPr lang="en-US" altLang="ko-KR">
              <a:latin typeface="맑은 고딕"/>
            </a:endParaRP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ko-KR" altLang="en-US">
                <a:latin typeface="맑은 고딕"/>
              </a:rPr>
              <a:t> </a:t>
            </a:r>
            <a:r>
              <a:rPr lang="en-US" altLang="ko-KR">
                <a:latin typeface="맑은 고딕"/>
              </a:rPr>
              <a:t> </a:t>
            </a:r>
            <a:r>
              <a:rPr lang="ko-KR" altLang="en-US">
                <a:latin typeface="맑은 고딕"/>
              </a:rPr>
              <a:t> 으로 </a:t>
            </a:r>
            <a:r>
              <a:rPr lang="en-US" altLang="ko-KR">
                <a:latin typeface="맑은 고딕"/>
              </a:rPr>
              <a:t>정상 작동 확인</a:t>
            </a:r>
            <a:endParaRPr lang="en-US" altLang="ko-KR">
              <a:latin typeface="맑은 고딕"/>
            </a:endParaRPr>
          </a:p>
          <a:p>
            <a:pPr marL="199920" indent="-19992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>
                <a:latin typeface="맑은 고딕"/>
              </a:rPr>
              <a:t>각 접속 방식마다 다른 인증방식을 사용하려는 경우에는 default 대신 '이름(Word)'을 사용하고, 각 line 모드에서 해당 '이름(Word)'을 적용하면 된다</a:t>
            </a:r>
            <a:endParaRPr lang="en-US" altLang="ko-KR">
              <a:latin typeface="맑은 고딕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TACACS+ Server AAA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71132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8302" y="1737343"/>
            <a:ext cx="2603575" cy="2005580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8302" y="4108563"/>
            <a:ext cx="2284852" cy="1850908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08871" y="1706731"/>
            <a:ext cx="2187129" cy="1364098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94039" y="3094374"/>
            <a:ext cx="2126164" cy="3444538"/>
          </a:xfrm>
          <a:prstGeom prst="rect">
            <a:avLst/>
          </a:prstGeom>
        </p:spPr>
      </p:pic>
      <p:sp>
        <p:nvSpPr>
          <p:cNvPr id="13" name=""/>
          <p:cNvSpPr/>
          <p:nvPr/>
        </p:nvSpPr>
        <p:spPr>
          <a:xfrm>
            <a:off x="6561690" y="2802473"/>
            <a:ext cx="5337556" cy="173904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199920" indent="-199920" algn="l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AAA에서 인증과 권한이 각각 분리되어 있기 때문에 별도의 설정을 하기 위</a:t>
            </a:r>
            <a:r>
              <a:rPr xmlns:mc="http://schemas.openxmlformats.org/markup-compatibility/2006" xmlns:hp="http://schemas.haansoft.com/office/presentation/8.0" lang="ko-KR" altLang="en-US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해 실행</a:t>
            </a:r>
            <a:endParaRPr xmlns:mc="http://schemas.openxmlformats.org/markup-compatibility/2006" xmlns:hp="http://schemas.haansoft.com/office/presentation/8.0" lang="ko-KR" altLang="en-US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199920" indent="-199920" algn="l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각각 사용자가 TACACS+ / RADIUS 권한 설정</a:t>
            </a:r>
            <a:endParaRPr xmlns:mc="http://schemas.openxmlformats.org/markup-compatibility/2006" xmlns:hp="http://schemas.haansoft.com/office/presentation/8.0" lang="ko-KR" altLang="en-US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199920" indent="-199920" algn="l">
              <a:lnSpc>
                <a:spcPct val="150000"/>
              </a:lnSpc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일반 사용자도 실행할 수 있게 권한 설정</a:t>
            </a:r>
            <a:endParaRPr xmlns:mc="http://schemas.openxmlformats.org/markup-compatibility/2006" xmlns:hp="http://schemas.haansoft.com/office/presentation/8.0" lang="ko-KR" altLang="en-US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1163052" y="1308434"/>
            <a:ext cx="242838" cy="36606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5" name=""/>
          <p:cNvSpPr txBox="1"/>
          <p:nvPr/>
        </p:nvSpPr>
        <p:spPr>
          <a:xfrm>
            <a:off x="292754" y="1222709"/>
            <a:ext cx="2884786" cy="45178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400"/>
              <a:t>2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 sz="2400"/>
              <a:t>Authorization</a:t>
            </a:r>
            <a:r>
              <a:rPr lang="en-US" altLang="ko-KR"/>
              <a:t>(</a:t>
            </a:r>
            <a:r>
              <a:rPr lang="ko-KR" altLang="en-US" sz="2400"/>
              <a:t>권한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16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TACACS+ Server AAA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71132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4883" y="2479050"/>
            <a:ext cx="5927835" cy="2217400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292754" y="1255596"/>
            <a:ext cx="2970511" cy="452765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Authorization(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권한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6472218" y="2944301"/>
            <a:ext cx="5427028" cy="1730569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/>
              <a:t> </a:t>
            </a:r>
            <a:r>
              <a:rPr lang="ko-KR" altLang="en-US">
                <a:latin typeface="맑은 고딕"/>
              </a:rPr>
              <a:t>VTY 접근시 사용자 privilege level과 commands 권한을 tacacs+ 서버에게 받아오고, 만약 서버와 연결이 되지 않는 경우에는 local 계정의 권한을 사용</a:t>
            </a:r>
            <a:endParaRPr lang="ko-KR" altLang="en-US">
              <a:latin typeface="맑은 고딕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TACACS+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Server AAA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544383" y="2027486"/>
            <a:ext cx="937707" cy="451564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DSW1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71132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5804" y="2812522"/>
            <a:ext cx="3844076" cy="2891928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98310" y="2177264"/>
            <a:ext cx="2561686" cy="4048554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356787" y="1273015"/>
            <a:ext cx="3088580" cy="44910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Authorization(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권한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1509496" y="1903083"/>
            <a:ext cx="2996692" cy="90943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User Setup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에서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only_monitor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추가 생성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5906992" y="1071132"/>
            <a:ext cx="5944322" cy="132827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only_monitor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에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Privilege Level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15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부여하고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명령어 configure를 제외한 모든 명령어를 실행 할 수 있게끔 권한 설정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" name=""/>
          <p:cNvSpPr/>
          <p:nvPr/>
        </p:nvSpPr>
        <p:spPr>
          <a:xfrm>
            <a:off x="3007841" y="4546934"/>
            <a:ext cx="1724578" cy="5815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/>
          <p:nvPr/>
        </p:nvSpPr>
        <p:spPr>
          <a:xfrm>
            <a:off x="7668186" y="2672113"/>
            <a:ext cx="2388867" cy="255671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" name=""/>
          <p:cNvSpPr/>
          <p:nvPr/>
        </p:nvSpPr>
        <p:spPr>
          <a:xfrm>
            <a:off x="7668187" y="4258487"/>
            <a:ext cx="2388867" cy="1353552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TACACS+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Server AAA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71132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5460" y="2482771"/>
            <a:ext cx="4145464" cy="2779972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482771"/>
            <a:ext cx="4640982" cy="2743437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292754" y="1262548"/>
            <a:ext cx="2970511" cy="450047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Authorization(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권한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)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1019596" y="1939582"/>
            <a:ext cx="3157142" cy="36405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Win701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에서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DSW1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SSH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접속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TACACS+ Server AAA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71132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2649" y="2101299"/>
            <a:ext cx="3628937" cy="1327701"/>
          </a:xfrm>
          <a:prstGeom prst="rect">
            <a:avLst/>
          </a:prstGeom>
        </p:spPr>
      </p:pic>
      <p:sp>
        <p:nvSpPr>
          <p:cNvPr id="21" name=""/>
          <p:cNvSpPr txBox="1"/>
          <p:nvPr/>
        </p:nvSpPr>
        <p:spPr>
          <a:xfrm>
            <a:off x="292753" y="1198132"/>
            <a:ext cx="3299249" cy="4509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/>
              <a:t>3.</a:t>
            </a:r>
            <a:r>
              <a:rPr lang="ko-KR" altLang="en-US" sz="2400"/>
              <a:t> </a:t>
            </a:r>
            <a:r>
              <a:rPr lang="en-US" altLang="ko-KR" sz="2400"/>
              <a:t>Accounting(</a:t>
            </a:r>
            <a:r>
              <a:rPr lang="ko-KR" altLang="en-US" sz="2400"/>
              <a:t>감사</a:t>
            </a:r>
            <a:r>
              <a:rPr lang="en-US" altLang="ko-KR" sz="2400"/>
              <a:t>)</a:t>
            </a:r>
            <a:endParaRPr lang="en-US" altLang="ko-KR" sz="2400"/>
          </a:p>
        </p:txBody>
      </p:sp>
      <p:sp>
        <p:nvSpPr>
          <p:cNvPr id="23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TACACS+ Server AAA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292754" y="1649095"/>
            <a:ext cx="941974" cy="452203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DSW1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8280" y="4106087"/>
            <a:ext cx="2593722" cy="1425537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98280" y="5330540"/>
            <a:ext cx="2049076" cy="1224749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>
            <a:off x="582649" y="3553006"/>
            <a:ext cx="4398900" cy="3663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Win701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에서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DSW1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로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SSH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접속했다가 끊기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51965" y="2064476"/>
            <a:ext cx="2458982" cy="1364523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810948" y="2002597"/>
            <a:ext cx="3069220" cy="1488282"/>
          </a:xfrm>
          <a:prstGeom prst="rect">
            <a:avLst/>
          </a:prstGeom>
        </p:spPr>
      </p:pic>
      <p:pic>
        <p:nvPicPr>
          <p:cNvPr id="30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984684" y="3490879"/>
            <a:ext cx="4587508" cy="2452036"/>
          </a:xfrm>
          <a:prstGeom prst="rect">
            <a:avLst/>
          </a:prstGeom>
        </p:spPr>
      </p:pic>
      <p:sp>
        <p:nvSpPr>
          <p:cNvPr id="31" name=""/>
          <p:cNvSpPr txBox="1"/>
          <p:nvPr/>
        </p:nvSpPr>
        <p:spPr>
          <a:xfrm>
            <a:off x="5185116" y="1469835"/>
            <a:ext cx="6186644" cy="3665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Accounting에서 접속과 접속 종료한 ip와 시간을 확인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 vert="horz" wrap="square" lIns="91440" tIns="45720" rIns="91440" bIns="45720" anchor="ctr"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66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71132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네트워크 보안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7409" y="2414104"/>
            <a:ext cx="5268590" cy="1441340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7409" y="3855445"/>
            <a:ext cx="4722839" cy="1280413"/>
          </a:xfrm>
          <a:prstGeom prst="rect">
            <a:avLst/>
          </a:prstGeom>
        </p:spPr>
      </p:pic>
      <p:sp>
        <p:nvSpPr>
          <p:cNvPr id="12" name=""/>
          <p:cNvSpPr txBox="1"/>
          <p:nvPr/>
        </p:nvSpPr>
        <p:spPr>
          <a:xfrm>
            <a:off x="6212918" y="1964433"/>
            <a:ext cx="5686328" cy="3386712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/>
              <a:t>암호화 된 Data를 사용하여 원격 접근을 수행</a:t>
            </a:r>
            <a:endParaRPr lang="ko-KR" altLang="en-US"/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/>
              <a:t>Device의 'hostname'과 'domain-name' 설정은 암호화 키를 만들 때 사용되는 재료</a:t>
            </a:r>
            <a:endParaRPr lang="ko-KR" altLang="en-US"/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/>
              <a:t>RSA</a:t>
            </a:r>
            <a:r>
              <a:rPr lang="ko-KR" altLang="en-US"/>
              <a:t>의 기본값은 512bit. SSHv2를 사용하기 위해서는 768bit 이상으로 설정해야 함</a:t>
            </a:r>
            <a:endParaRPr lang="ko-KR" altLang="en-US"/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/>
              <a:t>enable 패스워드가 설정되어 있지 않을 경우 Privileged 모드로 이동이 불가능</a:t>
            </a:r>
            <a:endParaRPr lang="ko-KR" altLang="en-US"/>
          </a:p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717817" y="1964433"/>
            <a:ext cx="970313" cy="44967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DSW1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582650" y="1209273"/>
            <a:ext cx="956590" cy="45252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400"/>
              <a:t>1.</a:t>
            </a:r>
            <a:r>
              <a:rPr lang="ko-KR" altLang="en-US" sz="2400"/>
              <a:t> </a:t>
            </a:r>
            <a:r>
              <a:rPr lang="en-US" altLang="ko-KR" sz="2400"/>
              <a:t>SSH</a:t>
            </a:r>
            <a:endParaRPr lang="en-US" altLang="ko-KR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54249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442632" y="24652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VLAN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설정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sp>
        <p:nvSpPr>
          <p:cNvPr id="9" name=""/>
          <p:cNvSpPr txBox="1"/>
          <p:nvPr/>
        </p:nvSpPr>
        <p:spPr>
          <a:xfrm>
            <a:off x="239113" y="1663376"/>
            <a:ext cx="939801" cy="45146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2400"/>
              <a:t>DSW1</a:t>
            </a:r>
            <a:endParaRPr lang="en-US" altLang="ko-KR" sz="2400"/>
          </a:p>
        </p:txBody>
      </p:sp>
      <p:sp>
        <p:nvSpPr>
          <p:cNvPr id="10" name=""/>
          <p:cNvSpPr/>
          <p:nvPr/>
        </p:nvSpPr>
        <p:spPr>
          <a:xfrm>
            <a:off x="239113" y="2108907"/>
            <a:ext cx="3127434" cy="2001745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1" name=""/>
          <p:cNvSpPr txBox="1"/>
          <p:nvPr/>
        </p:nvSpPr>
        <p:spPr>
          <a:xfrm>
            <a:off x="272995" y="4742603"/>
            <a:ext cx="932870" cy="452386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ASW1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2" name=""/>
          <p:cNvSpPr/>
          <p:nvPr/>
        </p:nvSpPr>
        <p:spPr>
          <a:xfrm>
            <a:off x="272996" y="5188133"/>
            <a:ext cx="3127434" cy="1000872"/>
          </a:xfrm>
          <a:prstGeom prst="rect">
            <a:avLst/>
          </a:prstGeom>
          <a:blipFill rotWithShape="1">
            <a:blip r:embed="rId3">
              <a:alphaModFix/>
              <a:lum/>
            </a:blip>
            <a:srcRect/>
            <a:stretch>
              <a:fillRect/>
            </a:stretch>
          </a:blip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3" name=""/>
          <p:cNvSpPr/>
          <p:nvPr/>
        </p:nvSpPr>
        <p:spPr>
          <a:xfrm>
            <a:off x="3337530" y="2205363"/>
            <a:ext cx="2598693" cy="1808833"/>
          </a:xfrm>
          <a:prstGeom prst="rect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4" name=""/>
          <p:cNvSpPr/>
          <p:nvPr/>
        </p:nvSpPr>
        <p:spPr>
          <a:xfrm>
            <a:off x="4715169" y="2205363"/>
            <a:ext cx="1179653" cy="122363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6" name=""/>
          <p:cNvSpPr/>
          <p:nvPr/>
        </p:nvSpPr>
        <p:spPr>
          <a:xfrm>
            <a:off x="3400430" y="4654792"/>
            <a:ext cx="2373042" cy="1603142"/>
          </a:xfrm>
          <a:prstGeom prst="rect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7" name=""/>
          <p:cNvSpPr/>
          <p:nvPr/>
        </p:nvSpPr>
        <p:spPr>
          <a:xfrm>
            <a:off x="3317771" y="5456363"/>
            <a:ext cx="884007" cy="464411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8" name=""/>
          <p:cNvSpPr/>
          <p:nvPr/>
        </p:nvSpPr>
        <p:spPr>
          <a:xfrm>
            <a:off x="4946823" y="5525293"/>
            <a:ext cx="884007" cy="464411"/>
          </a:xfrm>
          <a:prstGeom prst="ellipse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2" name=""/>
          <p:cNvSpPr/>
          <p:nvPr/>
        </p:nvSpPr>
        <p:spPr>
          <a:xfrm>
            <a:off x="6649837" y="2197295"/>
            <a:ext cx="2406165" cy="1808833"/>
          </a:xfrm>
          <a:prstGeom prst="rect">
            <a:avLst/>
          </a:prstGeom>
          <a:blipFill rotWithShape="1">
            <a:blip r:embed="rId6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25" name=""/>
          <p:cNvSpPr/>
          <p:nvPr/>
        </p:nvSpPr>
        <p:spPr>
          <a:xfrm>
            <a:off x="7867134" y="2204881"/>
            <a:ext cx="1179653" cy="1669744"/>
          </a:xfrm>
          <a:prstGeom prst="rect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11004410" y="2197295"/>
            <a:ext cx="890327" cy="45317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S_SW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7" name=""/>
          <p:cNvSpPr/>
          <p:nvPr/>
        </p:nvSpPr>
        <p:spPr>
          <a:xfrm>
            <a:off x="9104487" y="2644755"/>
            <a:ext cx="2834681" cy="570462"/>
          </a:xfrm>
          <a:prstGeom prst="rect">
            <a:avLst/>
          </a:prstGeom>
          <a:blipFill rotWithShape="1">
            <a:blip r:embed="rId7">
              <a:alphaModFix/>
              <a:lum/>
            </a:blip>
            <a:srcRect/>
            <a:stretch>
              <a:fillRect/>
            </a:stretch>
          </a:blip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9" name=""/>
          <p:cNvSpPr/>
          <p:nvPr/>
        </p:nvSpPr>
        <p:spPr>
          <a:xfrm>
            <a:off x="6389089" y="4621409"/>
            <a:ext cx="2674883" cy="1578583"/>
          </a:xfrm>
          <a:prstGeom prst="rect">
            <a:avLst/>
          </a:prstGeom>
          <a:blipFill rotWithShape="1">
            <a:blip r:embed="rId8">
              <a:alphaModFix/>
              <a:lum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30" name=""/>
          <p:cNvSpPr/>
          <p:nvPr/>
        </p:nvSpPr>
        <p:spPr>
          <a:xfrm>
            <a:off x="7852920" y="4787566"/>
            <a:ext cx="884007" cy="1246268"/>
          </a:xfrm>
          <a:prstGeom prst="ellipse">
            <a:avLst/>
          </a:prstGeom>
          <a:noFill/>
          <a:ln w="508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11059963" y="4829851"/>
            <a:ext cx="779220" cy="45328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DMZ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3" name=""/>
          <p:cNvSpPr/>
          <p:nvPr/>
        </p:nvSpPr>
        <p:spPr>
          <a:xfrm>
            <a:off x="9294138" y="5254027"/>
            <a:ext cx="2834681" cy="570462"/>
          </a:xfrm>
          <a:prstGeom prst="rect">
            <a:avLst/>
          </a:prstGeom>
          <a:blipFill rotWithShape="1">
            <a:blip r:embed="rId9">
              <a:alphaModFix/>
              <a:lum/>
            </a:blip>
            <a:srcRect/>
            <a:stretch>
              <a:fillRect/>
            </a:stretch>
          </a:blip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709012" y="1181247"/>
            <a:ext cx="6764302" cy="36639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>
                <a:latin typeface="맑은 고딕"/>
              </a:rPr>
              <a:t>각 장비</a:t>
            </a:r>
            <a:r>
              <a:rPr lang="en-US" altLang="ko-KR">
                <a:latin typeface="맑은 고딕"/>
              </a:rPr>
              <a:t>(DSW1, DSW2, ASW1, ASW2, S_SW, DMZ )</a:t>
            </a:r>
            <a:r>
              <a:rPr lang="ko-KR" altLang="en-US">
                <a:latin typeface="맑은 고딕"/>
              </a:rPr>
              <a:t>에 </a:t>
            </a:r>
            <a:r>
              <a:rPr lang="en-US" altLang="ko-KR">
                <a:latin typeface="맑은 고딕"/>
              </a:rPr>
              <a:t>vlan</a:t>
            </a:r>
            <a:r>
              <a:rPr lang="ko-KR" altLang="en-US">
                <a:latin typeface="맑은 고딕"/>
              </a:rPr>
              <a:t> 생성 </a:t>
            </a:r>
            <a:endParaRPr lang="en-US" altLang="ko-KR">
              <a:latin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71132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네트워크 보안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98691" y="2473004"/>
            <a:ext cx="4848529" cy="2754876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05890" y="2473004"/>
            <a:ext cx="4206239" cy="2881152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1254462" y="1940074"/>
            <a:ext cx="2342178" cy="36405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Win701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에서 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SSH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접속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43987" y="1218695"/>
            <a:ext cx="961903" cy="449498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SSH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71132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네트워크 보안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66</a:t>
            </a:fld>
            <a:endParaRPr lang="en-US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2650" y="2430387"/>
            <a:ext cx="5265876" cy="998612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46856" y="2374596"/>
            <a:ext cx="4245959" cy="2962296"/>
          </a:xfrm>
          <a:prstGeom prst="rect">
            <a:avLst/>
          </a:prstGeom>
        </p:spPr>
      </p:pic>
      <p:sp>
        <p:nvSpPr>
          <p:cNvPr id="14" name=""/>
          <p:cNvSpPr txBox="1"/>
          <p:nvPr/>
        </p:nvSpPr>
        <p:spPr>
          <a:xfrm>
            <a:off x="582650" y="1983893"/>
            <a:ext cx="970261" cy="446494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DSW1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582650" y="3797955"/>
            <a:ext cx="5993800" cy="2558394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</a:rPr>
              <a:t>관리자 계정의 Privilege level이 15로 설정</a:t>
            </a:r>
            <a:endParaRPr lang="ko-KR" altLang="en-US">
              <a:latin typeface="맑은 고딕"/>
            </a:endParaRPr>
          </a:p>
          <a:p>
            <a:pPr marL="199920" indent="-19992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</a:rPr>
              <a:t>ip http server</a:t>
            </a:r>
            <a:endParaRPr lang="ko-KR" altLang="en-US">
              <a:latin typeface="맑은 고딕"/>
            </a:endParaRPr>
          </a:p>
          <a:p>
            <a:pPr marL="199920" indent="-19992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</a:rPr>
              <a:t>ip http authentication local </a:t>
            </a:r>
            <a:endParaRPr lang="ko-KR" altLang="en-US">
              <a:latin typeface="맑은 고딕"/>
            </a:endParaRP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>
                <a:latin typeface="맑은 고딕"/>
              </a:rPr>
              <a:t>   --&gt;</a:t>
            </a:r>
            <a:r>
              <a:rPr lang="ko-KR" altLang="en-US">
                <a:latin typeface="맑은 고딕"/>
              </a:rPr>
              <a:t>자신에게 생성되어 있는 위의 계정을 사용</a:t>
            </a:r>
            <a:endParaRPr lang="ko-KR" altLang="en-US">
              <a:latin typeface="맑은 고딕"/>
            </a:endParaRPr>
          </a:p>
          <a:p>
            <a:pPr marL="199920" indent="-19992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>
                <a:latin typeface="맑은 고딕"/>
              </a:rPr>
              <a:t>ip http secure-server</a:t>
            </a:r>
            <a:endParaRPr lang="ko-KR" altLang="en-US">
              <a:latin typeface="맑은 고딕"/>
            </a:endParaRPr>
          </a:p>
          <a:p>
            <a:pPr marL="0" indent="0">
              <a:lnSpc>
                <a:spcPct val="150000"/>
              </a:lnSpc>
              <a:buFont typeface="Arial"/>
              <a:buNone/>
              <a:defRPr/>
            </a:pPr>
            <a:r>
              <a:rPr lang="en-US" altLang="ko-KR">
                <a:latin typeface="맑은 고딕"/>
              </a:rPr>
              <a:t>   --&gt;</a:t>
            </a:r>
            <a:r>
              <a:rPr lang="ko-KR" altLang="en-US">
                <a:latin typeface="맑은 고딕"/>
              </a:rPr>
              <a:t> HTTPs 모드</a:t>
            </a:r>
            <a:endParaRPr lang="ko-KR" altLang="en-US">
              <a:latin typeface="맑은 고딕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292754" y="1250748"/>
            <a:ext cx="2032916" cy="449498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2. HTTP/HTTPs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6813823" y="1700246"/>
            <a:ext cx="4278992" cy="36477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Win701</a:t>
            </a:r>
            <a:r>
              <a:rPr lang="ko-KR" altLang="en-US"/>
              <a:t>에서 </a:t>
            </a:r>
            <a:r>
              <a:rPr lang="en-US" altLang="ko-KR"/>
              <a:t>https://192.168.10.29</a:t>
            </a:r>
            <a:r>
              <a:rPr lang="ko-KR" altLang="en-US"/>
              <a:t> 로 접속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71132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74187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네트워크 보안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67</a:t>
            </a:fld>
            <a:endParaRPr lang="en-US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2650" y="2249764"/>
            <a:ext cx="4442844" cy="1950889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2650" y="4200654"/>
            <a:ext cx="3317561" cy="1770468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98388" y="2778384"/>
            <a:ext cx="2895851" cy="1867061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33918" y="1479128"/>
            <a:ext cx="3452159" cy="4877222"/>
          </a:xfrm>
          <a:prstGeom prst="rect">
            <a:avLst/>
          </a:prstGeom>
        </p:spPr>
      </p:pic>
      <p:sp>
        <p:nvSpPr>
          <p:cNvPr id="18" name=""/>
          <p:cNvSpPr/>
          <p:nvPr/>
        </p:nvSpPr>
        <p:spPr>
          <a:xfrm>
            <a:off x="1041869" y="3631989"/>
            <a:ext cx="1363578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/>
          <p:nvPr/>
        </p:nvSpPr>
        <p:spPr>
          <a:xfrm>
            <a:off x="1214575" y="5134184"/>
            <a:ext cx="509083" cy="285750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" name=""/>
          <p:cNvSpPr/>
          <p:nvPr/>
        </p:nvSpPr>
        <p:spPr>
          <a:xfrm>
            <a:off x="5465862" y="4127955"/>
            <a:ext cx="2026804" cy="285750"/>
          </a:xfrm>
          <a:prstGeom prst="rect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438567" y="1819098"/>
            <a:ext cx="2729448" cy="36318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Show diagnostic log -&gt; Exec</a:t>
            </a:r>
            <a:endParaRPr lang="en-US" altLang="ko-KR"/>
          </a:p>
        </p:txBody>
      </p:sp>
      <p:sp>
        <p:nvSpPr>
          <p:cNvPr id="22" name=""/>
          <p:cNvSpPr txBox="1"/>
          <p:nvPr/>
        </p:nvSpPr>
        <p:spPr>
          <a:xfrm>
            <a:off x="5298388" y="2372228"/>
            <a:ext cx="2746426" cy="36424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/>
              <a:t>Command</a:t>
            </a:r>
            <a:r>
              <a:rPr lang="ko-KR" altLang="en-US"/>
              <a:t>에</a:t>
            </a:r>
            <a:r>
              <a:rPr lang="en-US" altLang="ko-KR"/>
              <a:t> show run</a:t>
            </a:r>
            <a:r>
              <a:rPr lang="ko-KR" altLang="en-US"/>
              <a:t>입력</a:t>
            </a: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292754" y="1254379"/>
            <a:ext cx="2032916" cy="449498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2. HTTP/HTTPs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/>
          <p:nvPr/>
        </p:nvSpPr>
        <p:spPr>
          <a:xfrm>
            <a:off x="0" y="5943600"/>
            <a:ext cx="12192000" cy="914400"/>
          </a:xfrm>
          <a:prstGeom prst="pieWedge">
            <a:avLst/>
          </a:prstGeom>
          <a:solidFill>
            <a:srgbClr val="c0cde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4714976" y="2253597"/>
            <a:ext cx="2741212" cy="69977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4000">
                <a:latin typeface="맑은 고딕"/>
              </a:rPr>
              <a:t>감사합니다</a:t>
            </a:r>
            <a:endParaRPr lang="en-US" altLang="ko-KR" sz="4000">
              <a:latin typeface="맑은 고딕"/>
            </a:endParaRPr>
          </a:p>
        </p:txBody>
      </p:sp>
      <p:cxnSp>
        <p:nvCxnSpPr>
          <p:cNvPr id="15" name=""/>
          <p:cNvCxnSpPr/>
          <p:nvPr/>
        </p:nvCxnSpPr>
        <p:spPr>
          <a:xfrm>
            <a:off x="3913654" y="1637778"/>
            <a:ext cx="4364692" cy="0"/>
          </a:xfrm>
          <a:prstGeom prst="line">
            <a:avLst/>
          </a:prstGeom>
          <a:ln w="28575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"/>
          <p:cNvCxnSpPr/>
          <p:nvPr/>
        </p:nvCxnSpPr>
        <p:spPr>
          <a:xfrm>
            <a:off x="3913654" y="3602505"/>
            <a:ext cx="4364692" cy="0"/>
          </a:xfrm>
          <a:prstGeom prst="line">
            <a:avLst/>
          </a:prstGeom>
          <a:noFill/>
          <a:ln w="28575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91516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3" y="1020631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55698" y="257733"/>
            <a:ext cx="11026700" cy="63963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VLAN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 조회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sp>
        <p:nvSpPr>
          <p:cNvPr id="9" name=""/>
          <p:cNvSpPr txBox="1"/>
          <p:nvPr/>
        </p:nvSpPr>
        <p:spPr>
          <a:xfrm>
            <a:off x="779586" y="1179349"/>
            <a:ext cx="940629" cy="44752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DSW1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724034" y="4002748"/>
            <a:ext cx="929506" cy="453047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ASW1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9201" y="1625842"/>
            <a:ext cx="6366943" cy="1985303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99202" y="4454150"/>
            <a:ext cx="6366943" cy="1575367"/>
          </a:xfrm>
          <a:prstGeom prst="rect">
            <a:avLst/>
          </a:prstGeom>
        </p:spPr>
      </p:pic>
      <p:sp>
        <p:nvSpPr>
          <p:cNvPr id="22" name=""/>
          <p:cNvSpPr txBox="1"/>
          <p:nvPr/>
        </p:nvSpPr>
        <p:spPr>
          <a:xfrm>
            <a:off x="7995703" y="3820602"/>
            <a:ext cx="3297137" cy="364291"/>
          </a:xfrm>
          <a:prstGeom prst="rect">
            <a:avLst/>
          </a:prstGeom>
        </p:spPr>
        <p:txBody>
          <a:bodyPr wrap="none">
            <a:spAutoFit/>
          </a:bodyPr>
          <a:p>
            <a:pPr marL="257040" indent="-257040">
              <a:buFont typeface="Arial"/>
              <a:buChar char="•"/>
              <a:defRPr/>
            </a:pPr>
            <a:r>
              <a:rPr lang="en-US" altLang="ko-KR"/>
              <a:t>show vlan-switch</a:t>
            </a:r>
            <a:r>
              <a:rPr lang="ko-KR" altLang="en-US"/>
              <a:t>로 조회 가능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43043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80144"/>
            <a:ext cx="11026700" cy="64187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Trunking &amp; Ether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channel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설정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9" name=""/>
          <p:cNvSpPr txBox="1"/>
          <p:nvPr/>
        </p:nvSpPr>
        <p:spPr>
          <a:xfrm>
            <a:off x="1054753" y="1180376"/>
            <a:ext cx="941687" cy="446494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DSW1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88104" y="1610701"/>
            <a:ext cx="4312881" cy="1802130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>
            <a:off x="1054753" y="3851657"/>
            <a:ext cx="936160" cy="45173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DSW2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88104" y="4303395"/>
            <a:ext cx="4111604" cy="1802044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88104" y="3429000"/>
            <a:ext cx="2678919" cy="400914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88104" y="6105439"/>
            <a:ext cx="2372939" cy="400895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0" y="1324582"/>
            <a:ext cx="4454605" cy="2374367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207507" y="4150961"/>
            <a:ext cx="4343098" cy="23215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"/>
          <p:cNvCxnSpPr/>
          <p:nvPr/>
        </p:nvCxnSpPr>
        <p:spPr>
          <a:xfrm>
            <a:off x="292754" y="1043043"/>
            <a:ext cx="11606492" cy="0"/>
          </a:xfrm>
          <a:prstGeom prst="line">
            <a:avLst/>
          </a:prstGeom>
          <a:noFill/>
          <a:ln w="28575" cap="flat" cmpd="sng" algn="ctr">
            <a:solidFill>
              <a:srgbClr val="c0cdef">
                <a:alpha val="100000"/>
              </a:srgbClr>
            </a:solidFill>
            <a:prstDash val="solid"/>
          </a:ln>
        </p:spPr>
      </p:cxnSp>
      <p:sp>
        <p:nvSpPr>
          <p:cNvPr id="3" name=""/>
          <p:cNvSpPr txBox="1"/>
          <p:nvPr/>
        </p:nvSpPr>
        <p:spPr>
          <a:xfrm>
            <a:off x="582650" y="280144"/>
            <a:ext cx="11026700" cy="64187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Trunking &amp; Ether</a:t>
            </a: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channel </a:t>
            </a: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설정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9" name=""/>
          <p:cNvSpPr txBox="1"/>
          <p:nvPr/>
        </p:nvSpPr>
        <p:spPr>
          <a:xfrm>
            <a:off x="292752" y="1180376"/>
            <a:ext cx="960737" cy="446494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ASW1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1631" y="1626870"/>
            <a:ext cx="5017821" cy="1970927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>
            <a:off x="292752" y="3860248"/>
            <a:ext cx="955209" cy="44794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ASW2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1631" y="4308188"/>
            <a:ext cx="5314716" cy="2048161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5746347" y="1180376"/>
            <a:ext cx="888767" cy="446494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S_SW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17441" y="1626870"/>
            <a:ext cx="5138299" cy="809978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17440" y="3258287"/>
            <a:ext cx="5138299" cy="2671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1046</ep:Words>
  <ep:PresentationFormat>화면 슬라이드 쇼(4:3)</ep:PresentationFormat>
  <ep:Paragraphs>337</ep:Paragraphs>
  <ep:Slides>63</ep:Slides>
  <ep:Notes>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ep:HeadingPairs>
  <ep:TitlesOfParts>
    <vt:vector size="64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2022-09-16T03:39:41.366</dcterms:created>
  <dc:creator>KEDUIT</dc:creator>
  <cp:lastModifiedBy>thdud</cp:lastModifiedBy>
  <dcterms:modified xsi:type="dcterms:W3CDTF">2022-10-10T18:44:24.724</dcterms:modified>
  <cp:revision>627</cp:revision>
  <dc:title>제목</dc:title>
  <cp:version>12.0.0.894</cp:version>
</cp:coreProperties>
</file>